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82"/>
  </p:notesMasterIdLst>
  <p:sldIdLst>
    <p:sldId id="259" r:id="rId5"/>
    <p:sldId id="320" r:id="rId6"/>
    <p:sldId id="298" r:id="rId7"/>
    <p:sldId id="347" r:id="rId8"/>
    <p:sldId id="319" r:id="rId9"/>
    <p:sldId id="308" r:id="rId10"/>
    <p:sldId id="309" r:id="rId11"/>
    <p:sldId id="349" r:id="rId12"/>
    <p:sldId id="358" r:id="rId13"/>
    <p:sldId id="359" r:id="rId14"/>
    <p:sldId id="360" r:id="rId15"/>
    <p:sldId id="361" r:id="rId16"/>
    <p:sldId id="362" r:id="rId17"/>
    <p:sldId id="363" r:id="rId18"/>
    <p:sldId id="348" r:id="rId19"/>
    <p:sldId id="317" r:id="rId20"/>
    <p:sldId id="345" r:id="rId21"/>
    <p:sldId id="366" r:id="rId22"/>
    <p:sldId id="367" r:id="rId23"/>
    <p:sldId id="321" r:id="rId24"/>
    <p:sldId id="323" r:id="rId25"/>
    <p:sldId id="351" r:id="rId26"/>
    <p:sldId id="388" r:id="rId27"/>
    <p:sldId id="389" r:id="rId28"/>
    <p:sldId id="316" r:id="rId29"/>
    <p:sldId id="343" r:id="rId30"/>
    <p:sldId id="364" r:id="rId31"/>
    <p:sldId id="365" r:id="rId32"/>
    <p:sldId id="368" r:id="rId33"/>
    <p:sldId id="369" r:id="rId34"/>
    <p:sldId id="327" r:id="rId35"/>
    <p:sldId id="329" r:id="rId36"/>
    <p:sldId id="324" r:id="rId37"/>
    <p:sldId id="350" r:id="rId38"/>
    <p:sldId id="386" r:id="rId39"/>
    <p:sldId id="314" r:id="rId40"/>
    <p:sldId id="390" r:id="rId41"/>
    <p:sldId id="352" r:id="rId42"/>
    <p:sldId id="330" r:id="rId43"/>
    <p:sldId id="331" r:id="rId44"/>
    <p:sldId id="391" r:id="rId45"/>
    <p:sldId id="393" r:id="rId46"/>
    <p:sldId id="392" r:id="rId47"/>
    <p:sldId id="337" r:id="rId48"/>
    <p:sldId id="394" r:id="rId49"/>
    <p:sldId id="375" r:id="rId50"/>
    <p:sldId id="376" r:id="rId51"/>
    <p:sldId id="377" r:id="rId52"/>
    <p:sldId id="378" r:id="rId53"/>
    <p:sldId id="379" r:id="rId54"/>
    <p:sldId id="380" r:id="rId55"/>
    <p:sldId id="334" r:id="rId56"/>
    <p:sldId id="338" r:id="rId57"/>
    <p:sldId id="335" r:id="rId58"/>
    <p:sldId id="325" r:id="rId59"/>
    <p:sldId id="396" r:id="rId60"/>
    <p:sldId id="326" r:id="rId61"/>
    <p:sldId id="397" r:id="rId62"/>
    <p:sldId id="395" r:id="rId63"/>
    <p:sldId id="357" r:id="rId64"/>
    <p:sldId id="344" r:id="rId65"/>
    <p:sldId id="354" r:id="rId66"/>
    <p:sldId id="353" r:id="rId67"/>
    <p:sldId id="356" r:id="rId68"/>
    <p:sldId id="355" r:id="rId69"/>
    <p:sldId id="301" r:id="rId70"/>
    <p:sldId id="387" r:id="rId71"/>
    <p:sldId id="342" r:id="rId72"/>
    <p:sldId id="381" r:id="rId73"/>
    <p:sldId id="382" r:id="rId74"/>
    <p:sldId id="384" r:id="rId75"/>
    <p:sldId id="385" r:id="rId76"/>
    <p:sldId id="307" r:id="rId77"/>
    <p:sldId id="371" r:id="rId78"/>
    <p:sldId id="370" r:id="rId79"/>
    <p:sldId id="372" r:id="rId80"/>
    <p:sldId id="263" r:id="rId81"/>
  </p:sldIdLst>
  <p:sldSz cx="9906000" cy="6858000" type="A4"/>
  <p:notesSz cx="6797675" cy="9926638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FFFC9"/>
    <a:srgbClr val="FFFF8F"/>
    <a:srgbClr val="5CEBFE"/>
    <a:srgbClr val="68FD45"/>
    <a:srgbClr val="101828"/>
    <a:srgbClr val="8E929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D7C71C8-372C-6E84-9394-B8DAC0FE8121}" v="4458" dt="2020-07-01T10:03:23.994"/>
    <p1510:client id="{9421FDEC-396A-BA0B-4B8B-DADAA48FA6E5}" v="1268" dt="2020-07-02T08:31:20.43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15" autoAdjust="0"/>
    <p:restoredTop sz="92922" autoAdjust="0"/>
  </p:normalViewPr>
  <p:slideViewPr>
    <p:cSldViewPr snapToGrid="0">
      <p:cViewPr varScale="1">
        <p:scale>
          <a:sx n="72" d="100"/>
          <a:sy n="72" d="100"/>
        </p:scale>
        <p:origin x="1050" y="66"/>
      </p:cViewPr>
      <p:guideLst>
        <p:guide orient="horz" pos="2160"/>
        <p:guide pos="3120"/>
      </p:guideLst>
    </p:cSldViewPr>
  </p:slideViewPr>
  <p:outlineViewPr>
    <p:cViewPr>
      <p:scale>
        <a:sx n="33" d="100"/>
        <a:sy n="33" d="100"/>
      </p:scale>
      <p:origin x="0" y="-14838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viewProps" Target="viewProps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microsoft.com/office/2015/10/relationships/revisionInfo" Target="revisionInfo.xml"/><Relationship Id="rId61" Type="http://schemas.openxmlformats.org/officeDocument/2006/relationships/slide" Target="slides/slide57.xml"/><Relationship Id="rId8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8F78C6-9F51-47F5-9D9F-4B899C5520F0}" type="datetimeFigureOut">
              <a:rPr lang="fr-FR" smtClean="0"/>
              <a:t>02/07/2020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981075" y="1241425"/>
            <a:ext cx="48355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B1C8A-FDB3-44D0-B39F-2BBFCAFF878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339792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B1C8A-FDB3-44D0-B39F-2BBFCAFF8782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296415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B1C8A-FDB3-44D0-B39F-2BBFCAFF8782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393067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6.jp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7.jp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8.jp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9.jp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0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799" y="2226417"/>
            <a:ext cx="8536636" cy="1631033"/>
          </a:xfrm>
        </p:spPr>
        <p:txBody>
          <a:bodyPr anchor="b">
            <a:normAutofit/>
          </a:bodyPr>
          <a:lstStyle>
            <a:lvl1pPr algn="ctr">
              <a:defRPr sz="4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799" y="4181042"/>
            <a:ext cx="8536636" cy="1341488"/>
          </a:xfr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cxnSp>
        <p:nvCxnSpPr>
          <p:cNvPr id="8" name="Straight Connector 12"/>
          <p:cNvCxnSpPr/>
          <p:nvPr userDrawn="1"/>
        </p:nvCxnSpPr>
        <p:spPr>
          <a:xfrm>
            <a:off x="4040792" y="4024190"/>
            <a:ext cx="1824429" cy="0"/>
          </a:xfrm>
          <a:prstGeom prst="line">
            <a:avLst/>
          </a:prstGeom>
          <a:ln w="19050" cap="rnd" cmpd="sng">
            <a:solidFill>
              <a:schemeClr val="accent1"/>
            </a:solidFill>
            <a:round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5" name="Groupe 14"/>
          <p:cNvGrpSpPr/>
          <p:nvPr userDrawn="1"/>
        </p:nvGrpSpPr>
        <p:grpSpPr>
          <a:xfrm>
            <a:off x="4464484" y="5776260"/>
            <a:ext cx="977032" cy="450224"/>
            <a:chOff x="4464484" y="5776260"/>
            <a:chExt cx="977032" cy="450224"/>
          </a:xfrm>
        </p:grpSpPr>
        <p:pic>
          <p:nvPicPr>
            <p:cNvPr id="16" name="Image 15"/>
            <p:cNvPicPr>
              <a:picLocks noChangeAspect="1"/>
            </p:cNvPicPr>
            <p:nvPr userDrawn="1"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3049"/>
            <a:stretch/>
          </p:blipFill>
          <p:spPr>
            <a:xfrm>
              <a:off x="4464484" y="5819686"/>
              <a:ext cx="977032" cy="406798"/>
            </a:xfrm>
            <a:prstGeom prst="rect">
              <a:avLst/>
            </a:prstGeom>
          </p:spPr>
        </p:pic>
        <p:cxnSp>
          <p:nvCxnSpPr>
            <p:cNvPr id="17" name="Connecteur droit 16"/>
            <p:cNvCxnSpPr/>
            <p:nvPr userDrawn="1"/>
          </p:nvCxnSpPr>
          <p:spPr>
            <a:xfrm>
              <a:off x="4876800" y="5776260"/>
              <a:ext cx="143774" cy="0"/>
            </a:xfrm>
            <a:prstGeom prst="line">
              <a:avLst/>
            </a:prstGeom>
            <a:ln w="12700">
              <a:solidFill>
                <a:srgbClr val="303F48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1"/>
          <p:cNvSpPr txBox="1"/>
          <p:nvPr userDrawn="1"/>
        </p:nvSpPr>
        <p:spPr>
          <a:xfrm>
            <a:off x="0" y="6494481"/>
            <a:ext cx="9906000" cy="363520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accent1"/>
              </a:gs>
            </a:gsLst>
            <a:lin ang="16200000" scaled="0"/>
            <a:tileRect/>
          </a:gradFill>
          <a:ln w="9525">
            <a:noFill/>
            <a:round/>
            <a:headEnd/>
            <a:tailEnd/>
          </a:ln>
          <a:effectLst/>
        </p:spPr>
        <p:txBody>
          <a:bodyPr wrap="square" lIns="121837" tIns="0" rIns="103155" bIns="69040" anchor="ctr">
            <a:normAutofit fontScale="55000" lnSpcReduction="20000"/>
          </a:bodyPr>
          <a:lstStyle>
            <a:lvl1pPr marL="0" lvl="0" defTabSz="515813" eaLnBrk="1" latinLnBrk="0" hangingPunct="1">
              <a:buNone/>
              <a:defRPr lang="en-US" sz="4100" b="0" i="0" dirty="0">
                <a:ea typeface="+mn-ea"/>
                <a:cs typeface="+mn-cs"/>
              </a:defRPr>
            </a:lvl1pPr>
          </a:lstStyle>
          <a:p>
            <a:endParaRPr sz="4100">
              <a:solidFill>
                <a:srgbClr val="242424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39047" y="6559609"/>
            <a:ext cx="3458496" cy="230900"/>
          </a:xfrm>
        </p:spPr>
        <p:txBody>
          <a:bodyPr lIns="0" tIns="0" rIns="0" bIns="0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Choisir la classification du document : Public, Interne ou Confidentiel | 00/00/2017 </a:t>
            </a:r>
          </a:p>
        </p:txBody>
      </p:sp>
      <p:pic>
        <p:nvPicPr>
          <p:cNvPr id="13" name="Image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6226" y="643826"/>
            <a:ext cx="2483944" cy="1298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593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e + 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9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5047226"/>
            <a:ext cx="9906000" cy="181077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9433" y="1248355"/>
            <a:ext cx="4189236" cy="3443709"/>
          </a:xfrm>
        </p:spPr>
        <p:txBody>
          <a:bodyPr/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500"/>
              </a:spcAft>
              <a:defRPr sz="2000"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Choisir la classification du document : Public, Interne ou Confidentiel | 00/00/2017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TITRE DE LA PRÉSENTATION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/>
          </a:p>
        </p:txBody>
      </p:sp>
      <p:sp>
        <p:nvSpPr>
          <p:cNvPr id="9" name="TextBox 8"/>
          <p:cNvSpPr txBox="1"/>
          <p:nvPr userDrawn="1"/>
        </p:nvSpPr>
        <p:spPr>
          <a:xfrm>
            <a:off x="0" y="4965701"/>
            <a:ext cx="9906000" cy="101600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accent1"/>
              </a:gs>
            </a:gsLst>
            <a:lin ang="16200000" scaled="0"/>
            <a:tileRect/>
          </a:gradFill>
          <a:ln w="9525">
            <a:noFill/>
            <a:round/>
            <a:headEnd/>
            <a:tailEnd/>
          </a:ln>
          <a:effectLst/>
        </p:spPr>
        <p:txBody>
          <a:bodyPr wrap="square" lIns="121837" tIns="0" rIns="103155" bIns="69040" anchor="ctr">
            <a:normAutofit fontScale="25000" lnSpcReduction="20000"/>
          </a:bodyPr>
          <a:lstStyle>
            <a:lvl1pPr marL="0" lvl="0" defTabSz="515813" eaLnBrk="1" latinLnBrk="0" hangingPunct="1">
              <a:buNone/>
              <a:defRPr lang="en-US" sz="4100" b="0" i="0" dirty="0">
                <a:ea typeface="+mn-ea"/>
                <a:cs typeface="+mn-cs"/>
              </a:defRPr>
            </a:lvl1pPr>
          </a:lstStyle>
          <a:p>
            <a:endParaRPr sz="4100">
              <a:solidFill>
                <a:srgbClr val="242424"/>
              </a:solidFill>
            </a:endParaRPr>
          </a:p>
        </p:txBody>
      </p:sp>
      <p:sp>
        <p:nvSpPr>
          <p:cNvPr id="12" name="Content Placeholder 2"/>
          <p:cNvSpPr>
            <a:spLocks noGrp="1"/>
          </p:cNvSpPr>
          <p:nvPr>
            <p:ph idx="13"/>
          </p:nvPr>
        </p:nvSpPr>
        <p:spPr>
          <a:xfrm>
            <a:off x="5073099" y="1248355"/>
            <a:ext cx="4189236" cy="3443709"/>
          </a:xfrm>
        </p:spPr>
        <p:txBody>
          <a:bodyPr/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500"/>
              </a:spcAft>
              <a:defRPr sz="2000"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pic>
        <p:nvPicPr>
          <p:cNvPr id="15" name="Image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6939" y="6089653"/>
            <a:ext cx="784195" cy="552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225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e + imag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9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4913"/>
          <a:stretch/>
        </p:blipFill>
        <p:spPr>
          <a:xfrm>
            <a:off x="0" y="5055419"/>
            <a:ext cx="9905999" cy="180258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9433" y="1248355"/>
            <a:ext cx="4189236" cy="3443709"/>
          </a:xfrm>
        </p:spPr>
        <p:txBody>
          <a:bodyPr/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500"/>
              </a:spcAft>
              <a:defRPr sz="2000"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Choisir la classification du document : Public, Interne ou Confidentiel | 00/00/2017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TITRE DE LA PRÉSENTATION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/>
          </a:p>
        </p:txBody>
      </p:sp>
      <p:sp>
        <p:nvSpPr>
          <p:cNvPr id="9" name="TextBox 8"/>
          <p:cNvSpPr txBox="1"/>
          <p:nvPr userDrawn="1"/>
        </p:nvSpPr>
        <p:spPr>
          <a:xfrm>
            <a:off x="0" y="4965701"/>
            <a:ext cx="9906000" cy="101600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accent1"/>
              </a:gs>
            </a:gsLst>
            <a:lin ang="16200000" scaled="0"/>
            <a:tileRect/>
          </a:gradFill>
          <a:ln w="9525">
            <a:noFill/>
            <a:round/>
            <a:headEnd/>
            <a:tailEnd/>
          </a:ln>
          <a:effectLst/>
        </p:spPr>
        <p:txBody>
          <a:bodyPr wrap="square" lIns="121837" tIns="0" rIns="103155" bIns="69040" anchor="ctr">
            <a:normAutofit fontScale="25000" lnSpcReduction="20000"/>
          </a:bodyPr>
          <a:lstStyle>
            <a:lvl1pPr marL="0" lvl="0" defTabSz="515813" eaLnBrk="1" latinLnBrk="0" hangingPunct="1">
              <a:buNone/>
              <a:defRPr lang="en-US" sz="4100" b="0" i="0" dirty="0">
                <a:ea typeface="+mn-ea"/>
                <a:cs typeface="+mn-cs"/>
              </a:defRPr>
            </a:lvl1pPr>
          </a:lstStyle>
          <a:p>
            <a:endParaRPr sz="4100">
              <a:solidFill>
                <a:srgbClr val="242424"/>
              </a:solidFill>
            </a:endParaRPr>
          </a:p>
        </p:txBody>
      </p:sp>
      <p:sp>
        <p:nvSpPr>
          <p:cNvPr id="12" name="Content Placeholder 2"/>
          <p:cNvSpPr>
            <a:spLocks noGrp="1"/>
          </p:cNvSpPr>
          <p:nvPr>
            <p:ph idx="13"/>
          </p:nvPr>
        </p:nvSpPr>
        <p:spPr>
          <a:xfrm>
            <a:off x="5073099" y="1248355"/>
            <a:ext cx="4189236" cy="3443709"/>
          </a:xfrm>
        </p:spPr>
        <p:txBody>
          <a:bodyPr/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500"/>
              </a:spcAft>
              <a:defRPr sz="2000"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pic>
        <p:nvPicPr>
          <p:cNvPr id="15" name="Image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6939" y="6089653"/>
            <a:ext cx="784195" cy="552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301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e + imag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9" descr="iStock_000006458257XSmall.jp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147" b="5199"/>
          <a:stretch/>
        </p:blipFill>
        <p:spPr>
          <a:xfrm>
            <a:off x="0" y="5067300"/>
            <a:ext cx="9906000" cy="186606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9433" y="1248355"/>
            <a:ext cx="4189236" cy="3443709"/>
          </a:xfrm>
        </p:spPr>
        <p:txBody>
          <a:bodyPr/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500"/>
              </a:spcAft>
              <a:defRPr sz="2000"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Choisir la classification du document : Public, Interne ou Confidentiel | 00/00/2017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TITRE DE LA PRÉSENTATION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/>
          </a:p>
        </p:txBody>
      </p:sp>
      <p:sp>
        <p:nvSpPr>
          <p:cNvPr id="9" name="TextBox 8"/>
          <p:cNvSpPr txBox="1"/>
          <p:nvPr userDrawn="1"/>
        </p:nvSpPr>
        <p:spPr>
          <a:xfrm>
            <a:off x="0" y="4965701"/>
            <a:ext cx="9906000" cy="101600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accent1"/>
              </a:gs>
            </a:gsLst>
            <a:lin ang="16200000" scaled="0"/>
            <a:tileRect/>
          </a:gradFill>
          <a:ln w="9525">
            <a:noFill/>
            <a:round/>
            <a:headEnd/>
            <a:tailEnd/>
          </a:ln>
          <a:effectLst/>
        </p:spPr>
        <p:txBody>
          <a:bodyPr wrap="square" lIns="121837" tIns="0" rIns="103155" bIns="69040" anchor="ctr">
            <a:normAutofit fontScale="25000" lnSpcReduction="20000"/>
          </a:bodyPr>
          <a:lstStyle>
            <a:lvl1pPr marL="0" lvl="0" defTabSz="515813" eaLnBrk="1" latinLnBrk="0" hangingPunct="1">
              <a:buNone/>
              <a:defRPr lang="en-US" sz="4100" b="0" i="0" dirty="0">
                <a:ea typeface="+mn-ea"/>
                <a:cs typeface="+mn-cs"/>
              </a:defRPr>
            </a:lvl1pPr>
          </a:lstStyle>
          <a:p>
            <a:endParaRPr sz="4100">
              <a:solidFill>
                <a:srgbClr val="242424"/>
              </a:solidFill>
            </a:endParaRPr>
          </a:p>
        </p:txBody>
      </p:sp>
      <p:sp>
        <p:nvSpPr>
          <p:cNvPr id="12" name="Content Placeholder 2"/>
          <p:cNvSpPr>
            <a:spLocks noGrp="1"/>
          </p:cNvSpPr>
          <p:nvPr>
            <p:ph idx="13"/>
          </p:nvPr>
        </p:nvSpPr>
        <p:spPr>
          <a:xfrm>
            <a:off x="5073099" y="1248355"/>
            <a:ext cx="4189236" cy="3443709"/>
          </a:xfrm>
        </p:spPr>
        <p:txBody>
          <a:bodyPr/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500"/>
              </a:spcAft>
              <a:defRPr sz="2000"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pic>
        <p:nvPicPr>
          <p:cNvPr id="15" name="Image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6939" y="6089653"/>
            <a:ext cx="784195" cy="552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785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co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2423" y="1248355"/>
            <a:ext cx="4210050" cy="5230266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26636" y="1248355"/>
            <a:ext cx="4210050" cy="5001720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Choisir la classification du document : Public, Interne ou Confidentiel | 00/00/2017 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TITRE DE LA PRÉSENTATION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48781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s avec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2423" y="1741839"/>
            <a:ext cx="4210050" cy="4736781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26636" y="1741839"/>
            <a:ext cx="4210050" cy="4508236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Choisir la classification du document : Public, Interne ou Confidentiel | 00/00/2017 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TITRE DE LA PRÉSENTATION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/>
          </a:p>
        </p:txBody>
      </p:sp>
      <p:sp>
        <p:nvSpPr>
          <p:cNvPr id="8" name="Text Placeholder 2"/>
          <p:cNvSpPr>
            <a:spLocks noGrp="1"/>
          </p:cNvSpPr>
          <p:nvPr>
            <p:ph type="body" idx="13"/>
          </p:nvPr>
        </p:nvSpPr>
        <p:spPr>
          <a:xfrm>
            <a:off x="619432" y="1157826"/>
            <a:ext cx="4215118" cy="532318"/>
          </a:xfrm>
        </p:spPr>
        <p:txBody>
          <a:bodyPr anchor="b"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26636" y="1157826"/>
            <a:ext cx="4216952" cy="532318"/>
          </a:xfrm>
        </p:spPr>
        <p:txBody>
          <a:bodyPr anchor="b"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1423130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635212" y="1243896"/>
            <a:ext cx="2779121" cy="5224699"/>
          </a:xfrm>
        </p:spPr>
        <p:txBody>
          <a:bodyPr/>
          <a:lstStyle>
            <a:lvl1pPr>
              <a:lnSpc>
                <a:spcPct val="95000"/>
              </a:lnSpc>
              <a:defRPr sz="2000"/>
            </a:lvl1pPr>
            <a:lvl2pPr>
              <a:lnSpc>
                <a:spcPct val="95000"/>
              </a:lnSpc>
              <a:defRPr sz="1800"/>
            </a:lvl2pPr>
            <a:lvl3pPr>
              <a:lnSpc>
                <a:spcPct val="95000"/>
              </a:lnSpc>
              <a:defRPr sz="1600"/>
            </a:lvl3pPr>
            <a:lvl4pPr>
              <a:lnSpc>
                <a:spcPct val="95000"/>
              </a:lnSpc>
              <a:defRPr sz="1400"/>
            </a:lvl4pPr>
            <a:lvl5pPr>
              <a:lnSpc>
                <a:spcPct val="95000"/>
              </a:lnSpc>
              <a:defRPr sz="1200"/>
            </a:lvl5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432" y="1240325"/>
            <a:ext cx="2779121" cy="5238296"/>
          </a:xfrm>
        </p:spPr>
        <p:txBody>
          <a:bodyPr/>
          <a:lstStyle>
            <a:lvl1pPr>
              <a:lnSpc>
                <a:spcPct val="95000"/>
              </a:lnSpc>
              <a:defRPr sz="2000"/>
            </a:lvl1pPr>
            <a:lvl2pPr>
              <a:lnSpc>
                <a:spcPct val="95000"/>
              </a:lnSpc>
              <a:defRPr sz="1800"/>
            </a:lvl2pPr>
            <a:lvl3pPr>
              <a:lnSpc>
                <a:spcPct val="95000"/>
              </a:lnSpc>
              <a:defRPr sz="1600"/>
            </a:lvl3pPr>
            <a:lvl4pPr>
              <a:lnSpc>
                <a:spcPct val="95000"/>
              </a:lnSpc>
              <a:defRPr sz="1400"/>
            </a:lvl4pPr>
            <a:lvl5pPr>
              <a:lnSpc>
                <a:spcPct val="95000"/>
              </a:lnSpc>
              <a:defRPr sz="1200"/>
            </a:lvl5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616843" y="1249378"/>
            <a:ext cx="2779121" cy="5229244"/>
          </a:xfrm>
        </p:spPr>
        <p:txBody>
          <a:bodyPr/>
          <a:lstStyle>
            <a:lvl1pPr>
              <a:lnSpc>
                <a:spcPct val="95000"/>
              </a:lnSpc>
              <a:defRPr sz="2000"/>
            </a:lvl1pPr>
            <a:lvl2pPr>
              <a:lnSpc>
                <a:spcPct val="95000"/>
              </a:lnSpc>
              <a:defRPr sz="1800"/>
            </a:lvl2pPr>
            <a:lvl3pPr>
              <a:lnSpc>
                <a:spcPct val="95000"/>
              </a:lnSpc>
              <a:defRPr sz="1600"/>
            </a:lvl3pPr>
            <a:lvl4pPr>
              <a:lnSpc>
                <a:spcPct val="95000"/>
              </a:lnSpc>
              <a:defRPr sz="1400"/>
            </a:lvl4pPr>
            <a:lvl5pPr>
              <a:lnSpc>
                <a:spcPct val="95000"/>
              </a:lnSpc>
              <a:defRPr sz="1200"/>
            </a:lvl5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Choisir la classification du document : Public, Interne ou Confidentiel | 00/00/2017 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TITRE DE LA PRÉSENTATION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2564872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Réfere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11"/>
          <p:cNvSpPr txBox="1"/>
          <p:nvPr userDrawn="1"/>
        </p:nvSpPr>
        <p:spPr>
          <a:xfrm>
            <a:off x="0" y="6741368"/>
            <a:ext cx="9906000" cy="116632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accent1"/>
              </a:gs>
            </a:gsLst>
            <a:lin ang="16200000" scaled="0"/>
            <a:tileRect/>
          </a:gradFill>
          <a:ln w="9525">
            <a:noFill/>
            <a:round/>
            <a:headEnd/>
            <a:tailEnd/>
          </a:ln>
          <a:effectLst/>
        </p:spPr>
        <p:txBody>
          <a:bodyPr wrap="square" lIns="121837" tIns="0" rIns="103155" bIns="69040" anchor="ctr">
            <a:normAutofit fontScale="25000" lnSpcReduction="20000"/>
          </a:bodyPr>
          <a:lstStyle>
            <a:lvl1pPr marL="0" lvl="0" defTabSz="515813" eaLnBrk="1" latinLnBrk="0" hangingPunct="1">
              <a:buNone/>
              <a:defRPr lang="en-US" sz="4100" b="0" i="0" dirty="0">
                <a:ea typeface="+mn-ea"/>
                <a:cs typeface="+mn-cs"/>
              </a:defRPr>
            </a:lvl1pPr>
          </a:lstStyle>
          <a:p>
            <a:endParaRPr sz="4100">
              <a:solidFill>
                <a:srgbClr val="242424"/>
              </a:solidFill>
            </a:endParaRPr>
          </a:p>
        </p:txBody>
      </p:sp>
      <p:sp>
        <p:nvSpPr>
          <p:cNvPr id="22" name="Espace réservé pour une image  12"/>
          <p:cNvSpPr>
            <a:spLocks noGrp="1"/>
          </p:cNvSpPr>
          <p:nvPr>
            <p:ph type="pic" sz="quarter" idx="25"/>
          </p:nvPr>
        </p:nvSpPr>
        <p:spPr>
          <a:xfrm>
            <a:off x="7572682" y="0"/>
            <a:ext cx="2333317" cy="6858000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fr-FR"/>
              <a:t>Cliquez sur l'icône pour ajouter une image</a:t>
            </a:r>
            <a:endParaRPr lang="fr-FR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9433" y="419858"/>
            <a:ext cx="6343342" cy="997392"/>
          </a:xfrm>
        </p:spPr>
        <p:txBody>
          <a:bodyPr tIns="198000" bIns="0" anchor="t"/>
          <a:lstStyle>
            <a:lvl1pPr>
              <a:lnSpc>
                <a:spcPct val="70000"/>
              </a:lnSpc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2423" y="2990849"/>
            <a:ext cx="2075509" cy="3609976"/>
          </a:xfrm>
        </p:spPr>
        <p:txBody>
          <a:bodyPr bIns="0">
            <a:normAutofit/>
          </a:bodyPr>
          <a:lstStyle>
            <a:lvl1pPr marL="0" indent="0">
              <a:spcBef>
                <a:spcPts val="400"/>
              </a:spcBef>
              <a:buFontTx/>
              <a:buNone/>
              <a:defRPr sz="1300"/>
            </a:lvl1pPr>
            <a:lvl2pPr marL="108000" marR="0" indent="-108000" algn="l" defTabSz="914400" rtl="0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tx1"/>
              </a:buClr>
              <a:buSzTx/>
              <a:buFont typeface="Myriad Pro" panose="020B0503030403020204" pitchFamily="34" charset="0"/>
              <a:buChar char="›"/>
              <a:tabLst/>
              <a:defRPr sz="1200"/>
            </a:lvl2pPr>
            <a:lvl3pPr marL="216000" marR="0" indent="-108000" algn="l" defTabSz="914400" rtl="0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tx1"/>
              </a:buClr>
              <a:buSzTx/>
              <a:buFont typeface="Myriad Pro" panose="020B0503030403020204" pitchFamily="34" charset="0"/>
              <a:buChar char="›"/>
              <a:tabLst/>
              <a:defRPr sz="1100"/>
            </a:lvl3pPr>
            <a:lvl4pPr marL="324000" marR="0" indent="-108000" algn="l" defTabSz="914400" rtl="0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tx1"/>
              </a:buClr>
              <a:buSzTx/>
              <a:buFont typeface="Myriad Pro" panose="020B0503030403020204" pitchFamily="34" charset="0"/>
              <a:buChar char="›"/>
              <a:tabLst/>
              <a:defRPr sz="1050"/>
            </a:lvl4pPr>
            <a:lvl5pPr marL="432000" indent="-108000">
              <a:defRPr sz="1000"/>
            </a:lvl5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131702" y="100575"/>
            <a:ext cx="5831048" cy="115200"/>
          </a:xfrm>
        </p:spPr>
        <p:txBody>
          <a:bodyPr/>
          <a:lstStyle/>
          <a:p>
            <a:r>
              <a:rPr lang="fr-FR"/>
              <a:t>Choisir la classification du document : Public, Interne ou Confidentiel | 00/00/2017 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27150" y="98195"/>
            <a:ext cx="5835600" cy="306000"/>
          </a:xfrm>
        </p:spPr>
        <p:txBody>
          <a:bodyPr/>
          <a:lstStyle/>
          <a:p>
            <a:r>
              <a:rPr lang="fr-FR"/>
              <a:t>TITRE DE LA PRÉSENTATION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/>
          </a:p>
        </p:txBody>
      </p:sp>
      <p:sp>
        <p:nvSpPr>
          <p:cNvPr id="8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619433" y="2600325"/>
            <a:ext cx="2078553" cy="285388"/>
          </a:xfrm>
        </p:spPr>
        <p:txBody>
          <a:bodyPr anchor="b"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1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dirty="0"/>
              <a:t>Titre</a:t>
            </a:r>
          </a:p>
        </p:txBody>
      </p:sp>
      <p:sp>
        <p:nvSpPr>
          <p:cNvPr id="13" name="Espace réservé pour une image  12"/>
          <p:cNvSpPr>
            <a:spLocks noGrp="1"/>
          </p:cNvSpPr>
          <p:nvPr>
            <p:ph type="pic" sz="quarter" idx="16" hasCustomPrompt="1"/>
          </p:nvPr>
        </p:nvSpPr>
        <p:spPr>
          <a:xfrm>
            <a:off x="619126" y="1605670"/>
            <a:ext cx="2361564" cy="881109"/>
          </a:xfrm>
        </p:spPr>
        <p:txBody>
          <a:bodyPr anchor="t">
            <a:normAutofit/>
          </a:bodyPr>
          <a:lstStyle>
            <a:lvl1pPr marL="0" indent="0" algn="l">
              <a:buFontTx/>
              <a:buNone/>
              <a:defRPr sz="1400"/>
            </a:lvl1pPr>
          </a:lstStyle>
          <a:p>
            <a:r>
              <a:rPr lang="fr-FR" dirty="0"/>
              <a:t>Insérer ici le logo client</a:t>
            </a:r>
          </a:p>
        </p:txBody>
      </p:sp>
      <p:pic>
        <p:nvPicPr>
          <p:cNvPr id="38" name="Image 3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8543"/>
          <a:stretch>
            <a:fillRect/>
          </a:stretch>
        </p:blipFill>
        <p:spPr>
          <a:xfrm>
            <a:off x="7007382" y="78196"/>
            <a:ext cx="508636" cy="330406"/>
          </a:xfrm>
          <a:custGeom>
            <a:avLst/>
            <a:gdLst>
              <a:gd name="connsiteX0" fmla="*/ 509253 w 552756"/>
              <a:gd name="connsiteY0" fmla="*/ 264808 h 359066"/>
              <a:gd name="connsiteX1" fmla="*/ 552756 w 552756"/>
              <a:gd name="connsiteY1" fmla="*/ 264808 h 359066"/>
              <a:gd name="connsiteX2" fmla="*/ 552756 w 552756"/>
              <a:gd name="connsiteY2" fmla="*/ 347530 h 359066"/>
              <a:gd name="connsiteX3" fmla="*/ 509253 w 552756"/>
              <a:gd name="connsiteY3" fmla="*/ 347530 h 359066"/>
              <a:gd name="connsiteX4" fmla="*/ 0 w 552756"/>
              <a:gd name="connsiteY4" fmla="*/ 0 h 359066"/>
              <a:gd name="connsiteX5" fmla="*/ 509253 w 552756"/>
              <a:gd name="connsiteY5" fmla="*/ 0 h 359066"/>
              <a:gd name="connsiteX6" fmla="*/ 509253 w 552756"/>
              <a:gd name="connsiteY6" fmla="*/ 264808 h 359066"/>
              <a:gd name="connsiteX7" fmla="*/ 191069 w 552756"/>
              <a:gd name="connsiteY7" fmla="*/ 264808 h 359066"/>
              <a:gd name="connsiteX8" fmla="*/ 191069 w 552756"/>
              <a:gd name="connsiteY8" fmla="*/ 347530 h 359066"/>
              <a:gd name="connsiteX9" fmla="*/ 509253 w 552756"/>
              <a:gd name="connsiteY9" fmla="*/ 347530 h 359066"/>
              <a:gd name="connsiteX10" fmla="*/ 509253 w 552756"/>
              <a:gd name="connsiteY10" fmla="*/ 359066 h 359066"/>
              <a:gd name="connsiteX11" fmla="*/ 0 w 552756"/>
              <a:gd name="connsiteY11" fmla="*/ 359066 h 359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52756" h="359066">
                <a:moveTo>
                  <a:pt x="509253" y="264808"/>
                </a:moveTo>
                <a:lnTo>
                  <a:pt x="552756" y="264808"/>
                </a:lnTo>
                <a:lnTo>
                  <a:pt x="552756" y="347530"/>
                </a:lnTo>
                <a:lnTo>
                  <a:pt x="509253" y="347530"/>
                </a:lnTo>
                <a:close/>
                <a:moveTo>
                  <a:pt x="0" y="0"/>
                </a:moveTo>
                <a:lnTo>
                  <a:pt x="509253" y="0"/>
                </a:lnTo>
                <a:lnTo>
                  <a:pt x="509253" y="264808"/>
                </a:lnTo>
                <a:lnTo>
                  <a:pt x="191069" y="264808"/>
                </a:lnTo>
                <a:lnTo>
                  <a:pt x="191069" y="347530"/>
                </a:lnTo>
                <a:lnTo>
                  <a:pt x="509253" y="347530"/>
                </a:lnTo>
                <a:lnTo>
                  <a:pt x="509253" y="359066"/>
                </a:lnTo>
                <a:lnTo>
                  <a:pt x="0" y="359066"/>
                </a:lnTo>
                <a:close/>
              </a:path>
            </a:pathLst>
          </a:custGeom>
        </p:spPr>
      </p:pic>
      <p:sp>
        <p:nvSpPr>
          <p:cNvPr id="55" name="Text Placeholder 2"/>
          <p:cNvSpPr>
            <a:spLocks noGrp="1"/>
          </p:cNvSpPr>
          <p:nvPr>
            <p:ph type="body" idx="31" hasCustomPrompt="1"/>
          </p:nvPr>
        </p:nvSpPr>
        <p:spPr>
          <a:xfrm>
            <a:off x="2971708" y="2600325"/>
            <a:ext cx="2078553" cy="285388"/>
          </a:xfrm>
        </p:spPr>
        <p:txBody>
          <a:bodyPr anchor="b"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1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dirty="0"/>
              <a:t>Titre</a:t>
            </a:r>
          </a:p>
        </p:txBody>
      </p:sp>
      <p:cxnSp>
        <p:nvCxnSpPr>
          <p:cNvPr id="56" name="Connecteur droit 55"/>
          <p:cNvCxnSpPr/>
          <p:nvPr userDrawn="1"/>
        </p:nvCxnSpPr>
        <p:spPr>
          <a:xfrm>
            <a:off x="2971400" y="2914288"/>
            <a:ext cx="3429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 Placeholder 2"/>
          <p:cNvSpPr>
            <a:spLocks noGrp="1"/>
          </p:cNvSpPr>
          <p:nvPr>
            <p:ph type="body" idx="33" hasCustomPrompt="1"/>
          </p:nvPr>
        </p:nvSpPr>
        <p:spPr>
          <a:xfrm>
            <a:off x="5359153" y="2600325"/>
            <a:ext cx="2078553" cy="285388"/>
          </a:xfrm>
        </p:spPr>
        <p:txBody>
          <a:bodyPr anchor="b"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1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dirty="0"/>
              <a:t>Titre</a:t>
            </a:r>
          </a:p>
        </p:txBody>
      </p:sp>
      <p:cxnSp>
        <p:nvCxnSpPr>
          <p:cNvPr id="59" name="Connecteur droit 58"/>
          <p:cNvCxnSpPr/>
          <p:nvPr userDrawn="1"/>
        </p:nvCxnSpPr>
        <p:spPr>
          <a:xfrm>
            <a:off x="5358845" y="2914288"/>
            <a:ext cx="3429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/>
          <p:cNvCxnSpPr/>
          <p:nvPr userDrawn="1"/>
        </p:nvCxnSpPr>
        <p:spPr>
          <a:xfrm>
            <a:off x="617992" y="2914288"/>
            <a:ext cx="3429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ontent Placeholder 2"/>
          <p:cNvSpPr>
            <a:spLocks noGrp="1"/>
          </p:cNvSpPr>
          <p:nvPr>
            <p:ph sz="half" idx="34"/>
          </p:nvPr>
        </p:nvSpPr>
        <p:spPr>
          <a:xfrm>
            <a:off x="2971708" y="2990849"/>
            <a:ext cx="2075509" cy="3609976"/>
          </a:xfrm>
        </p:spPr>
        <p:txBody>
          <a:bodyPr bIns="0">
            <a:normAutofit/>
          </a:bodyPr>
          <a:lstStyle>
            <a:lvl1pPr marL="0" indent="0">
              <a:spcBef>
                <a:spcPts val="400"/>
              </a:spcBef>
              <a:buFontTx/>
              <a:buNone/>
              <a:defRPr sz="1300"/>
            </a:lvl1pPr>
            <a:lvl2pPr marL="108000" marR="0" indent="-108000" algn="l" defTabSz="914400" rtl="0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tx1"/>
              </a:buClr>
              <a:buSzTx/>
              <a:buFont typeface="Myriad Pro" panose="020B0503030403020204" pitchFamily="34" charset="0"/>
              <a:buChar char="›"/>
              <a:tabLst/>
              <a:defRPr sz="1200"/>
            </a:lvl2pPr>
            <a:lvl3pPr marL="216000" marR="0" indent="-108000" algn="l" defTabSz="914400" rtl="0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tx1"/>
              </a:buClr>
              <a:buSzTx/>
              <a:buFont typeface="Myriad Pro" panose="020B0503030403020204" pitchFamily="34" charset="0"/>
              <a:buChar char="›"/>
              <a:tabLst/>
              <a:defRPr sz="1100"/>
            </a:lvl3pPr>
            <a:lvl4pPr marL="324000" marR="0" indent="-108000" algn="l" defTabSz="914400" rtl="0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tx1"/>
              </a:buClr>
              <a:buSzTx/>
              <a:buFont typeface="Myriad Pro" panose="020B0503030403020204" pitchFamily="34" charset="0"/>
              <a:buChar char="›"/>
              <a:tabLst/>
              <a:defRPr sz="1050"/>
            </a:lvl4pPr>
            <a:lvl5pPr marL="432000" indent="-108000">
              <a:defRPr sz="1000"/>
            </a:lvl5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sp>
        <p:nvSpPr>
          <p:cNvPr id="30" name="Content Placeholder 2"/>
          <p:cNvSpPr>
            <a:spLocks noGrp="1"/>
          </p:cNvSpPr>
          <p:nvPr>
            <p:ph sz="half" idx="35"/>
          </p:nvPr>
        </p:nvSpPr>
        <p:spPr>
          <a:xfrm>
            <a:off x="5359153" y="2990849"/>
            <a:ext cx="2075509" cy="3609976"/>
          </a:xfrm>
        </p:spPr>
        <p:txBody>
          <a:bodyPr bIns="0">
            <a:normAutofit/>
          </a:bodyPr>
          <a:lstStyle>
            <a:lvl1pPr marL="0" indent="0">
              <a:spcBef>
                <a:spcPts val="400"/>
              </a:spcBef>
              <a:buFontTx/>
              <a:buNone/>
              <a:defRPr sz="1300"/>
            </a:lvl1pPr>
            <a:lvl2pPr marL="108000" marR="0" indent="-108000" algn="l" defTabSz="914400" rtl="0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tx1"/>
              </a:buClr>
              <a:buSzTx/>
              <a:buFont typeface="Myriad Pro" panose="020B0503030403020204" pitchFamily="34" charset="0"/>
              <a:buChar char="›"/>
              <a:tabLst/>
              <a:defRPr sz="1200"/>
            </a:lvl2pPr>
            <a:lvl3pPr marL="216000" marR="0" indent="-108000" algn="l" defTabSz="914400" rtl="0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tx1"/>
              </a:buClr>
              <a:buSzTx/>
              <a:buFont typeface="Myriad Pro" panose="020B0503030403020204" pitchFamily="34" charset="0"/>
              <a:buChar char="›"/>
              <a:tabLst/>
              <a:defRPr sz="1100"/>
            </a:lvl3pPr>
            <a:lvl4pPr marL="324000" marR="0" indent="-108000" algn="l" defTabSz="914400" rtl="0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tx1"/>
              </a:buClr>
              <a:buSzTx/>
              <a:buFont typeface="Myriad Pro" panose="020B0503030403020204" pitchFamily="34" charset="0"/>
              <a:buChar char="›"/>
              <a:tabLst/>
              <a:defRPr sz="1050"/>
            </a:lvl4pPr>
            <a:lvl5pPr marL="432000" indent="-108000">
              <a:defRPr sz="1000"/>
            </a:lvl5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7112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Choisir la classification du document : Public, Interne ou Confidentiel | 00/00/2017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TITRE DE LA PRÉSENTATION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790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10627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Espace réservé du texte 22"/>
          <p:cNvSpPr>
            <a:spLocks noGrp="1"/>
          </p:cNvSpPr>
          <p:nvPr>
            <p:ph type="body" sz="quarter" idx="10" hasCustomPrompt="1"/>
          </p:nvPr>
        </p:nvSpPr>
        <p:spPr>
          <a:xfrm>
            <a:off x="4054055" y="3093798"/>
            <a:ext cx="5443934" cy="180947"/>
          </a:xfrm>
        </p:spPr>
        <p:txBody>
          <a:bodyPr>
            <a:normAutofit/>
          </a:bodyPr>
          <a:lstStyle>
            <a:lvl1pPr marL="0" indent="0" algn="r">
              <a:buFontTx/>
              <a:buNone/>
              <a:defRPr sz="1200" b="1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fr-FR" dirty="0"/>
              <a:t>Adresse email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54055" y="0"/>
            <a:ext cx="5443439" cy="1700695"/>
          </a:xfrm>
        </p:spPr>
        <p:txBody>
          <a:bodyPr tIns="0" bIns="0" anchor="b">
            <a:normAutofit/>
          </a:bodyPr>
          <a:lstStyle>
            <a:lvl1pPr algn="r">
              <a:defRPr sz="24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54055" y="1863874"/>
            <a:ext cx="5443439" cy="1137451"/>
          </a:xfrm>
        </p:spPr>
        <p:txBody>
          <a:bodyPr>
            <a:normAutofit/>
          </a:bodyPr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 sz="1800" b="0">
                <a:solidFill>
                  <a:schemeClr val="tx1"/>
                </a:solidFill>
              </a:defRPr>
            </a:lvl1pPr>
            <a:lvl2pPr marL="792000" indent="-360000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 typeface="+mj-lt"/>
              <a:buAutoNum type="arabicPeriod"/>
              <a:defRPr sz="2000" i="1">
                <a:solidFill>
                  <a:srgbClr val="8E9295"/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</p:txBody>
      </p:sp>
      <p:cxnSp>
        <p:nvCxnSpPr>
          <p:cNvPr id="10" name="Straight Connector 12"/>
          <p:cNvCxnSpPr/>
          <p:nvPr userDrawn="1"/>
        </p:nvCxnSpPr>
        <p:spPr>
          <a:xfrm>
            <a:off x="8800226" y="1789902"/>
            <a:ext cx="718023" cy="0"/>
          </a:xfrm>
          <a:prstGeom prst="line">
            <a:avLst/>
          </a:prstGeom>
          <a:ln w="19050" cap="rnd" cmpd="sng">
            <a:solidFill>
              <a:schemeClr val="accent1"/>
            </a:solidFill>
            <a:round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11"/>
          <p:cNvSpPr txBox="1"/>
          <p:nvPr userDrawn="1"/>
        </p:nvSpPr>
        <p:spPr>
          <a:xfrm>
            <a:off x="0" y="5016064"/>
            <a:ext cx="9906000" cy="1841936"/>
          </a:xfrm>
          <a:prstGeom prst="rect">
            <a:avLst/>
          </a:prstGeom>
          <a:solidFill>
            <a:schemeClr val="accent1"/>
          </a:solidFill>
          <a:ln w="9525">
            <a:noFill/>
            <a:round/>
            <a:headEnd/>
            <a:tailEnd/>
          </a:ln>
          <a:effectLst/>
        </p:spPr>
        <p:txBody>
          <a:bodyPr wrap="square" lIns="121837" tIns="0" rIns="103155" bIns="69040" anchor="ctr">
            <a:normAutofit/>
          </a:bodyPr>
          <a:lstStyle>
            <a:lvl1pPr marL="0" lvl="0" defTabSz="515813" eaLnBrk="1" latinLnBrk="0" hangingPunct="1">
              <a:buNone/>
              <a:defRPr lang="en-US" sz="4100" b="0" i="0" dirty="0">
                <a:ea typeface="+mn-ea"/>
                <a:cs typeface="+mn-cs"/>
              </a:defRPr>
            </a:lvl1pPr>
          </a:lstStyle>
          <a:p>
            <a:endParaRPr sz="4100">
              <a:solidFill>
                <a:srgbClr val="242424"/>
              </a:solidFill>
            </a:endParaRPr>
          </a:p>
        </p:txBody>
      </p:sp>
      <p:sp>
        <p:nvSpPr>
          <p:cNvPr id="9" name="ZoneTexte 206"/>
          <p:cNvSpPr txBox="1">
            <a:spLocks noChangeArrowheads="1"/>
          </p:cNvSpPr>
          <p:nvPr userDrawn="1"/>
        </p:nvSpPr>
        <p:spPr bwMode="auto">
          <a:xfrm>
            <a:off x="694899" y="6097178"/>
            <a:ext cx="3686601" cy="70532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 marL="342900" indent="-342900">
              <a:buClr>
                <a:schemeClr val="tx2"/>
              </a:buClr>
              <a:buFont typeface="Arial" panose="020B0604020202020204" pitchFamily="34" charset="0"/>
              <a:buChar char="&gt;"/>
              <a:defRPr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>
              <a:buClr>
                <a:srgbClr val="58585A"/>
              </a:buClr>
              <a:buFont typeface="Arial" panose="020B0604020202020204" pitchFamily="34" charset="0"/>
              <a:buChar char="•"/>
              <a:defRPr sz="16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marL="1143000" indent="-228600">
              <a:buClr>
                <a:srgbClr val="58585A"/>
              </a:buClr>
              <a:buFont typeface="Arial" panose="020B0604020202020204" pitchFamily="34" charset="0"/>
              <a:buChar char="•"/>
              <a:defRPr sz="1600">
                <a:solidFill>
                  <a:srgbClr val="58585A"/>
                </a:solidFill>
                <a:latin typeface="Arial" panose="020B0604020202020204" pitchFamily="34" charset="0"/>
              </a:defRPr>
            </a:lvl3pPr>
            <a:lvl4pPr marL="16002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400">
                <a:solidFill>
                  <a:srgbClr val="58585A"/>
                </a:solidFill>
                <a:latin typeface="Arial" panose="020B0604020202020204" pitchFamily="34" charset="0"/>
              </a:defRPr>
            </a:lvl4pPr>
            <a:lvl5pPr marL="2057400" indent="-228600">
              <a:buFont typeface="Arial" panose="020B0604020202020204" pitchFamily="34" charset="0"/>
              <a:buChar char="&gt;"/>
              <a:defRPr sz="1200">
                <a:solidFill>
                  <a:srgbClr val="58585A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&gt;"/>
              <a:defRPr sz="1200">
                <a:solidFill>
                  <a:srgbClr val="58585A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&gt;"/>
              <a:defRPr sz="1200">
                <a:solidFill>
                  <a:srgbClr val="58585A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&gt;"/>
              <a:defRPr sz="1200">
                <a:solidFill>
                  <a:srgbClr val="58585A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&gt;"/>
              <a:defRPr sz="1200">
                <a:solidFill>
                  <a:srgbClr val="58585A"/>
                </a:solidFill>
                <a:latin typeface="Arial" panose="020B0604020202020204" pitchFamily="34" charset="0"/>
              </a:defRPr>
            </a:lvl9pPr>
          </a:lstStyle>
          <a:p>
            <a:pPr marL="0" lvl="1" algn="l">
              <a:lnSpc>
                <a:spcPts val="1100"/>
              </a:lnSpc>
              <a:buClr>
                <a:srgbClr val="F29400"/>
              </a:buClr>
              <a:buFontTx/>
              <a:buNone/>
            </a:pPr>
            <a:r>
              <a:rPr lang="fr-FR" altLang="fr-FR" sz="950" dirty="0">
                <a:solidFill>
                  <a:schemeClr val="bg1"/>
                </a:solidFill>
                <a:latin typeface="+mn-lt"/>
              </a:rPr>
              <a:t>FRANCE | ESPAGNE | PORTUGAL | BELGIQUE | SUISSE | LUXEMBOURG | ANGLETERRE | POLOGNE | ROUMANIE | MAROC | CÔTE D’IVOIRE | </a:t>
            </a:r>
          </a:p>
          <a:p>
            <a:pPr marL="0" lvl="1" algn="l">
              <a:lnSpc>
                <a:spcPts val="1100"/>
              </a:lnSpc>
              <a:buClr>
                <a:srgbClr val="F29400"/>
              </a:buClr>
              <a:buFontTx/>
              <a:buNone/>
            </a:pPr>
            <a:r>
              <a:rPr lang="fr-FR" altLang="fr-FR" sz="950" dirty="0">
                <a:solidFill>
                  <a:schemeClr val="bg1"/>
                </a:solidFill>
                <a:latin typeface="+mn-lt"/>
              </a:rPr>
              <a:t>ANGOLA | USA | MEXIQUE | COLOMBIE | BRÉSIL</a:t>
            </a:r>
          </a:p>
          <a:p>
            <a:pPr marL="0" lvl="1" algn="l">
              <a:lnSpc>
                <a:spcPts val="1100"/>
              </a:lnSpc>
              <a:buClr>
                <a:srgbClr val="F29400"/>
              </a:buClr>
              <a:buFontTx/>
              <a:buNone/>
            </a:pPr>
            <a:endParaRPr lang="fr-FR" altLang="fr-FR" sz="950" dirty="0">
              <a:solidFill>
                <a:schemeClr val="bg1"/>
              </a:solidFill>
              <a:latin typeface="+mn-lt"/>
            </a:endParaRPr>
          </a:p>
          <a:p>
            <a:pPr marL="0" lvl="1" algn="l">
              <a:lnSpc>
                <a:spcPts val="1100"/>
              </a:lnSpc>
              <a:buClr>
                <a:srgbClr val="F29400"/>
              </a:buClr>
              <a:buFontTx/>
              <a:buNone/>
            </a:pPr>
            <a:endParaRPr lang="fr-FR" altLang="fr-FR" sz="950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14" name="Image 13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536" r="56615" b="-10009"/>
          <a:stretch/>
        </p:blipFill>
        <p:spPr>
          <a:xfrm>
            <a:off x="8537660" y="5868578"/>
            <a:ext cx="959834" cy="457199"/>
          </a:xfrm>
          <a:prstGeom prst="rect">
            <a:avLst/>
          </a:prstGeom>
        </p:spPr>
      </p:pic>
      <p:sp>
        <p:nvSpPr>
          <p:cNvPr id="26" name="Espace réservé du texte 24"/>
          <p:cNvSpPr>
            <a:spLocks noGrp="1"/>
          </p:cNvSpPr>
          <p:nvPr>
            <p:ph type="body" sz="quarter" idx="11" hasCustomPrompt="1"/>
          </p:nvPr>
        </p:nvSpPr>
        <p:spPr>
          <a:xfrm>
            <a:off x="4054055" y="3283726"/>
            <a:ext cx="5443439" cy="200025"/>
          </a:xfrm>
        </p:spPr>
        <p:txBody>
          <a:bodyPr>
            <a:noAutofit/>
          </a:bodyPr>
          <a:lstStyle>
            <a:lvl1pPr marL="0" indent="0" algn="r">
              <a:buFontTx/>
              <a:buNone/>
              <a:defRPr sz="1100" b="1">
                <a:solidFill>
                  <a:srgbClr val="00B0F0"/>
                </a:solidFill>
              </a:defRPr>
            </a:lvl1pPr>
          </a:lstStyle>
          <a:p>
            <a:r>
              <a:rPr lang="fr-FR" dirty="0"/>
              <a:t>@votrepseudotwitter</a:t>
            </a:r>
          </a:p>
        </p:txBody>
      </p:sp>
      <p:sp>
        <p:nvSpPr>
          <p:cNvPr id="30" name="Espace réservé du texte 29"/>
          <p:cNvSpPr>
            <a:spLocks noGrp="1"/>
          </p:cNvSpPr>
          <p:nvPr>
            <p:ph type="body" sz="quarter" idx="12" hasCustomPrompt="1"/>
          </p:nvPr>
        </p:nvSpPr>
        <p:spPr>
          <a:xfrm>
            <a:off x="4054451" y="3592884"/>
            <a:ext cx="5443043" cy="1194606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FontTx/>
              <a:buNone/>
              <a:defRPr sz="1100"/>
            </a:lvl1pPr>
          </a:lstStyle>
          <a:p>
            <a:pPr lvl="0"/>
            <a:r>
              <a:rPr lang="fr-FR" dirty="0"/>
              <a:t>Indiquez ici l’adresse</a:t>
            </a:r>
          </a:p>
        </p:txBody>
      </p:sp>
      <p:pic>
        <p:nvPicPr>
          <p:cNvPr id="16" name="Image 1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9157" y="6296375"/>
            <a:ext cx="1461456" cy="263326"/>
          </a:xfrm>
          <a:prstGeom prst="rect">
            <a:avLst/>
          </a:prstGeom>
        </p:spPr>
      </p:pic>
      <p:pic>
        <p:nvPicPr>
          <p:cNvPr id="19" name="Image 1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898" y="5302902"/>
            <a:ext cx="951809" cy="645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77108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ommai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5879" y="486383"/>
            <a:ext cx="8543925" cy="1777315"/>
          </a:xfrm>
        </p:spPr>
        <p:txBody>
          <a:bodyPr tIns="0" bIns="0" anchor="b"/>
          <a:lstStyle>
            <a:lvl1pPr>
              <a:defRPr sz="6000"/>
            </a:lvl1pPr>
          </a:lstStyle>
          <a:p>
            <a:r>
              <a:rPr lang="fr-FR" dirty="0"/>
              <a:t>Sommaire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2568103"/>
            <a:ext cx="8166669" cy="3910518"/>
          </a:xfrm>
        </p:spPr>
        <p:txBody>
          <a:bodyPr>
            <a:normAutofit/>
          </a:bodyPr>
          <a:lstStyle>
            <a:lvl1pPr marL="432000" marR="0" indent="-432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+mj-lt"/>
              <a:buAutoNum type="romanUcPeriod"/>
              <a:tabLst/>
              <a:defRPr sz="2000" b="1" baseline="0">
                <a:solidFill>
                  <a:schemeClr val="tx1"/>
                </a:solidFill>
              </a:defRPr>
            </a:lvl1pPr>
            <a:lvl2pPr marL="684000" indent="-288000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 typeface="+mj-lt"/>
              <a:buAutoNum type="arabicPeriod"/>
              <a:defRPr sz="1800" i="1">
                <a:solidFill>
                  <a:schemeClr val="accent1"/>
                </a:solidFill>
              </a:defRPr>
            </a:lvl2pPr>
            <a:lvl3pPr marL="864000" indent="-180000">
              <a:buClr>
                <a:schemeClr val="bg1">
                  <a:lumMod val="65000"/>
                </a:schemeClr>
              </a:buClr>
              <a:buFont typeface="Myriad Pro" panose="020B0503030403020204" pitchFamily="34" charset="0"/>
              <a:buChar char="›"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008000" indent="-108000">
              <a:buClr>
                <a:schemeClr val="accent3"/>
              </a:buClr>
              <a:buFont typeface="Myriad Pro" panose="020B0503030403020204" pitchFamily="34" charset="0"/>
              <a:buChar char="›"/>
              <a:defRPr sz="1400">
                <a:solidFill>
                  <a:schemeClr val="accent3"/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Choisir la classification du document : Public, Interne ou Confidentiel | 00/00/2017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TITRE DE LA PRÉSENTATION</a:t>
            </a:r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77298259"/>
      </p:ext>
    </p:extLst>
  </p:cSld>
  <p:clrMapOvr>
    <a:masterClrMapping/>
  </p:clrMapOvr>
  <p:transition spd="slow">
    <p:push dir="u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Dernièr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 userDrawn="1"/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chemeClr val="accent1"/>
          </a:solidFill>
          <a:ln w="9525">
            <a:noFill/>
            <a:round/>
            <a:headEnd/>
            <a:tailEnd/>
          </a:ln>
          <a:effectLst/>
        </p:spPr>
        <p:txBody>
          <a:bodyPr wrap="square" lIns="121837" tIns="0" rIns="103155" bIns="69040" anchor="ctr">
            <a:normAutofit/>
          </a:bodyPr>
          <a:lstStyle>
            <a:lvl1pPr marL="0" lvl="0" defTabSz="515813" eaLnBrk="1" latinLnBrk="0" hangingPunct="1">
              <a:buNone/>
              <a:defRPr lang="en-US" sz="4100" b="0" i="0" dirty="0">
                <a:ea typeface="+mn-ea"/>
                <a:cs typeface="+mn-cs"/>
              </a:defRPr>
            </a:lvl1pPr>
          </a:lstStyle>
          <a:p>
            <a:endParaRPr sz="4100">
              <a:solidFill>
                <a:srgbClr val="242424"/>
              </a:solidFill>
            </a:endParaRPr>
          </a:p>
        </p:txBody>
      </p:sp>
      <p:sp>
        <p:nvSpPr>
          <p:cNvPr id="6" name="ZoneTexte 206"/>
          <p:cNvSpPr txBox="1">
            <a:spLocks noChangeArrowheads="1"/>
          </p:cNvSpPr>
          <p:nvPr userDrawn="1"/>
        </p:nvSpPr>
        <p:spPr bwMode="auto">
          <a:xfrm>
            <a:off x="469270" y="5607389"/>
            <a:ext cx="4033719" cy="70532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 marL="342900" indent="-342900">
              <a:buClr>
                <a:schemeClr val="tx2"/>
              </a:buClr>
              <a:buFont typeface="Arial" panose="020B0604020202020204" pitchFamily="34" charset="0"/>
              <a:buChar char="&gt;"/>
              <a:defRPr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>
              <a:buClr>
                <a:srgbClr val="58585A"/>
              </a:buClr>
              <a:buFont typeface="Arial" panose="020B0604020202020204" pitchFamily="34" charset="0"/>
              <a:buChar char="•"/>
              <a:defRPr sz="16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marL="1143000" indent="-228600">
              <a:buClr>
                <a:srgbClr val="58585A"/>
              </a:buClr>
              <a:buFont typeface="Arial" panose="020B0604020202020204" pitchFamily="34" charset="0"/>
              <a:buChar char="•"/>
              <a:defRPr sz="1600">
                <a:solidFill>
                  <a:srgbClr val="58585A"/>
                </a:solidFill>
                <a:latin typeface="Arial" panose="020B0604020202020204" pitchFamily="34" charset="0"/>
              </a:defRPr>
            </a:lvl3pPr>
            <a:lvl4pPr marL="16002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400">
                <a:solidFill>
                  <a:srgbClr val="58585A"/>
                </a:solidFill>
                <a:latin typeface="Arial" panose="020B0604020202020204" pitchFamily="34" charset="0"/>
              </a:defRPr>
            </a:lvl4pPr>
            <a:lvl5pPr marL="2057400" indent="-228600">
              <a:buFont typeface="Arial" panose="020B0604020202020204" pitchFamily="34" charset="0"/>
              <a:buChar char="&gt;"/>
              <a:defRPr sz="1200">
                <a:solidFill>
                  <a:srgbClr val="58585A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&gt;"/>
              <a:defRPr sz="1200">
                <a:solidFill>
                  <a:srgbClr val="58585A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&gt;"/>
              <a:defRPr sz="1200">
                <a:solidFill>
                  <a:srgbClr val="58585A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&gt;"/>
              <a:defRPr sz="1200">
                <a:solidFill>
                  <a:srgbClr val="58585A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&gt;"/>
              <a:defRPr sz="1200">
                <a:solidFill>
                  <a:srgbClr val="58585A"/>
                </a:solidFill>
                <a:latin typeface="Arial" panose="020B0604020202020204" pitchFamily="34" charset="0"/>
              </a:defRPr>
            </a:lvl9pPr>
          </a:lstStyle>
          <a:p>
            <a:pPr marL="0" lvl="1">
              <a:lnSpc>
                <a:spcPts val="1100"/>
              </a:lnSpc>
              <a:buClr>
                <a:srgbClr val="F29400"/>
              </a:buClr>
              <a:buFontTx/>
              <a:buNone/>
            </a:pPr>
            <a:r>
              <a:rPr lang="fr-FR" altLang="fr-FR" sz="1000" dirty="0">
                <a:solidFill>
                  <a:schemeClr val="bg1"/>
                </a:solidFill>
                <a:latin typeface="+mn-lt"/>
              </a:rPr>
              <a:t>FRANCE | ESPAGNE | PORTUGAL | BELGIQUE | SUISSE | LUXEMBOURG | ANGLETERRE | POLOGNE | ROUMANIE | MAROC | CÔTE D’IVOIRE | </a:t>
            </a:r>
          </a:p>
          <a:p>
            <a:pPr marL="0" lvl="1">
              <a:lnSpc>
                <a:spcPts val="1100"/>
              </a:lnSpc>
              <a:buClr>
                <a:srgbClr val="F29400"/>
              </a:buClr>
              <a:buFontTx/>
              <a:buNone/>
            </a:pPr>
            <a:r>
              <a:rPr lang="fr-FR" altLang="fr-FR" sz="1000" dirty="0">
                <a:solidFill>
                  <a:schemeClr val="bg1"/>
                </a:solidFill>
                <a:latin typeface="+mn-lt"/>
              </a:rPr>
              <a:t>ANGOLA | USA | MEXIQUE | COLOMBIE | BRÉSIL</a:t>
            </a:r>
          </a:p>
          <a:p>
            <a:pPr marL="0" lvl="1">
              <a:lnSpc>
                <a:spcPts val="1100"/>
              </a:lnSpc>
              <a:buClr>
                <a:srgbClr val="F29400"/>
              </a:buClr>
              <a:buFontTx/>
              <a:buNone/>
            </a:pPr>
            <a:endParaRPr lang="fr-FR" altLang="fr-FR" sz="1000" dirty="0">
              <a:solidFill>
                <a:schemeClr val="bg1"/>
              </a:solidFill>
              <a:latin typeface="+mn-lt"/>
            </a:endParaRPr>
          </a:p>
          <a:p>
            <a:pPr marL="0" lvl="1">
              <a:lnSpc>
                <a:spcPts val="1100"/>
              </a:lnSpc>
              <a:buClr>
                <a:srgbClr val="F29400"/>
              </a:buClr>
              <a:buFontTx/>
              <a:buNone/>
            </a:pPr>
            <a:endParaRPr lang="fr-FR" altLang="fr-FR" sz="1000" dirty="0">
              <a:solidFill>
                <a:schemeClr val="bg1"/>
              </a:solidFill>
              <a:latin typeface="+mn-lt"/>
            </a:endParaRPr>
          </a:p>
        </p:txBody>
      </p:sp>
      <p:cxnSp>
        <p:nvCxnSpPr>
          <p:cNvPr id="9" name="Connecteur droit 8"/>
          <p:cNvCxnSpPr/>
          <p:nvPr userDrawn="1"/>
        </p:nvCxnSpPr>
        <p:spPr>
          <a:xfrm>
            <a:off x="461473" y="5358213"/>
            <a:ext cx="4110527" cy="0"/>
          </a:xfrm>
          <a:prstGeom prst="line">
            <a:avLst/>
          </a:prstGeom>
          <a:ln w="635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Image 9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428" b="14945"/>
          <a:stretch/>
        </p:blipFill>
        <p:spPr>
          <a:xfrm>
            <a:off x="3670038" y="5054585"/>
            <a:ext cx="2212368" cy="285478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158" y="6296375"/>
            <a:ext cx="1461456" cy="263326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158" y="4626020"/>
            <a:ext cx="951809" cy="671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545118"/>
      </p:ext>
    </p:extLst>
  </p:cSld>
  <p:clrMapOvr>
    <a:masterClrMapping/>
  </p:clrMapOvr>
  <p:transition spd="slow">
    <p:push dir="u"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ercalair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" y="0"/>
            <a:ext cx="9903279" cy="6858000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TITRE DE LA PRÉSENTATION</a:t>
            </a:r>
            <a:endParaRPr lang="fr-FR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Choisir la classification du document : Public, Interne ou Confidentiel | 00/00/2017 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/>
          </a:p>
        </p:txBody>
      </p:sp>
      <p:sp>
        <p:nvSpPr>
          <p:cNvPr id="5" name="Rectangle 4"/>
          <p:cNvSpPr/>
          <p:nvPr userDrawn="1"/>
        </p:nvSpPr>
        <p:spPr>
          <a:xfrm>
            <a:off x="673862" y="-1"/>
            <a:ext cx="3671688" cy="6858001"/>
          </a:xfrm>
          <a:prstGeom prst="rect">
            <a:avLst/>
          </a:prstGeom>
          <a:solidFill>
            <a:srgbClr val="101828">
              <a:alpha val="91765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45">
              <a:solidFill>
                <a:srgbClr val="FFFFFF"/>
              </a:solidFill>
            </a:endParaRPr>
          </a:p>
        </p:txBody>
      </p:sp>
      <p:sp>
        <p:nvSpPr>
          <p:cNvPr id="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814027" y="1233376"/>
            <a:ext cx="1942239" cy="1441451"/>
          </a:xfrm>
        </p:spPr>
        <p:txBody>
          <a:bodyPr>
            <a:noAutofit/>
          </a:bodyPr>
          <a:lstStyle>
            <a:lvl1pPr marL="0" indent="0">
              <a:buFontTx/>
              <a:buNone/>
              <a:defRPr lang="pt-PT" sz="9600" kern="1200" dirty="0" smtClean="0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 lvl="0" algn="l" rtl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PT" dirty="0"/>
              <a:t>01</a:t>
            </a:r>
          </a:p>
        </p:txBody>
      </p:sp>
      <p:sp>
        <p:nvSpPr>
          <p:cNvPr id="8" name="Titre 7"/>
          <p:cNvSpPr>
            <a:spLocks noGrp="1"/>
          </p:cNvSpPr>
          <p:nvPr>
            <p:ph type="title" hasCustomPrompt="1"/>
          </p:nvPr>
        </p:nvSpPr>
        <p:spPr>
          <a:xfrm>
            <a:off x="814027" y="2806652"/>
            <a:ext cx="3249033" cy="3027911"/>
          </a:xfrm>
        </p:spPr>
        <p:txBody>
          <a:bodyPr anchor="t">
            <a:normAutofit/>
          </a:bodyPr>
          <a:lstStyle>
            <a:lvl1pPr>
              <a:lnSpc>
                <a:spcPct val="80000"/>
              </a:lnSpc>
              <a:defRPr sz="36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fr-FR" dirty="0"/>
              <a:t>CLIQUEZ POUR AJOUTER UN TITRE</a:t>
            </a:r>
          </a:p>
        </p:txBody>
      </p:sp>
      <p:pic>
        <p:nvPicPr>
          <p:cNvPr id="10" name="Imag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6939" y="6089653"/>
            <a:ext cx="784195" cy="552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416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ercalai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" y="0"/>
            <a:ext cx="9903279" cy="68580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/>
          </a:p>
        </p:txBody>
      </p:sp>
      <p:sp>
        <p:nvSpPr>
          <p:cNvPr id="5" name="Rectangle 4"/>
          <p:cNvSpPr/>
          <p:nvPr userDrawn="1"/>
        </p:nvSpPr>
        <p:spPr>
          <a:xfrm>
            <a:off x="673862" y="-1"/>
            <a:ext cx="3671688" cy="6858001"/>
          </a:xfrm>
          <a:prstGeom prst="rect">
            <a:avLst/>
          </a:prstGeom>
          <a:solidFill>
            <a:srgbClr val="101828">
              <a:alpha val="91765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45">
              <a:solidFill>
                <a:srgbClr val="FFFFFF"/>
              </a:solidFill>
            </a:endParaRPr>
          </a:p>
        </p:txBody>
      </p:sp>
      <p:sp>
        <p:nvSpPr>
          <p:cNvPr id="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814027" y="1233376"/>
            <a:ext cx="1942239" cy="1441451"/>
          </a:xfrm>
        </p:spPr>
        <p:txBody>
          <a:bodyPr>
            <a:noAutofit/>
          </a:bodyPr>
          <a:lstStyle>
            <a:lvl1pPr marL="0" indent="0">
              <a:buFontTx/>
              <a:buNone/>
              <a:defRPr lang="pt-PT" sz="9600" kern="1200" dirty="0" smtClean="0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 lvl="0" algn="l" rtl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PT" dirty="0"/>
              <a:t>01</a:t>
            </a:r>
          </a:p>
        </p:txBody>
      </p:sp>
      <p:sp>
        <p:nvSpPr>
          <p:cNvPr id="8" name="Titre 7"/>
          <p:cNvSpPr>
            <a:spLocks noGrp="1"/>
          </p:cNvSpPr>
          <p:nvPr>
            <p:ph type="title" hasCustomPrompt="1"/>
          </p:nvPr>
        </p:nvSpPr>
        <p:spPr>
          <a:xfrm>
            <a:off x="814027" y="2806652"/>
            <a:ext cx="3249033" cy="3027911"/>
          </a:xfrm>
        </p:spPr>
        <p:txBody>
          <a:bodyPr anchor="t">
            <a:normAutofit/>
          </a:bodyPr>
          <a:lstStyle>
            <a:lvl1pPr>
              <a:lnSpc>
                <a:spcPct val="80000"/>
              </a:lnSpc>
              <a:defRPr sz="36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fr-FR" dirty="0"/>
              <a:t>CLIQUEZ POUR AJOUTER UN TITRE</a:t>
            </a:r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Choisir la classification du document : Public, Interne ou Confidentiel | 00/00/2017 </a:t>
            </a: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TITRE DE LA PRÉSENTATION</a:t>
            </a:r>
            <a:endParaRPr lang="fr-FR" dirty="0"/>
          </a:p>
        </p:txBody>
      </p:sp>
      <p:pic>
        <p:nvPicPr>
          <p:cNvPr id="10" name="Imag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6940" y="6089653"/>
            <a:ext cx="784193" cy="552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137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ercalair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934833" cy="68580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/>
          </a:p>
        </p:txBody>
      </p:sp>
      <p:sp>
        <p:nvSpPr>
          <p:cNvPr id="5" name="Rectangle 4"/>
          <p:cNvSpPr/>
          <p:nvPr userDrawn="1"/>
        </p:nvSpPr>
        <p:spPr>
          <a:xfrm>
            <a:off x="673862" y="-1"/>
            <a:ext cx="3671688" cy="6858001"/>
          </a:xfrm>
          <a:prstGeom prst="rect">
            <a:avLst/>
          </a:prstGeom>
          <a:solidFill>
            <a:srgbClr val="101828">
              <a:alpha val="91765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45">
              <a:solidFill>
                <a:srgbClr val="FFFFFF"/>
              </a:solidFill>
            </a:endParaRPr>
          </a:p>
        </p:txBody>
      </p:sp>
      <p:sp>
        <p:nvSpPr>
          <p:cNvPr id="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814027" y="1233376"/>
            <a:ext cx="1942239" cy="1441451"/>
          </a:xfrm>
        </p:spPr>
        <p:txBody>
          <a:bodyPr>
            <a:noAutofit/>
          </a:bodyPr>
          <a:lstStyle>
            <a:lvl1pPr marL="0" indent="0">
              <a:buFontTx/>
              <a:buNone/>
              <a:defRPr lang="pt-PT" sz="9600" kern="1200" dirty="0" smtClean="0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 lvl="0" algn="l" rtl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PT" dirty="0"/>
              <a:t>01</a:t>
            </a:r>
          </a:p>
        </p:txBody>
      </p:sp>
      <p:sp>
        <p:nvSpPr>
          <p:cNvPr id="8" name="Titre 7"/>
          <p:cNvSpPr>
            <a:spLocks noGrp="1"/>
          </p:cNvSpPr>
          <p:nvPr>
            <p:ph type="title" hasCustomPrompt="1"/>
          </p:nvPr>
        </p:nvSpPr>
        <p:spPr>
          <a:xfrm>
            <a:off x="814027" y="2806652"/>
            <a:ext cx="3249033" cy="3027911"/>
          </a:xfrm>
        </p:spPr>
        <p:txBody>
          <a:bodyPr anchor="t">
            <a:normAutofit/>
          </a:bodyPr>
          <a:lstStyle>
            <a:lvl1pPr>
              <a:lnSpc>
                <a:spcPct val="80000"/>
              </a:lnSpc>
              <a:defRPr sz="36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fr-FR" dirty="0"/>
              <a:t>CLIQUEZ POUR AJOUTER UN TITRE</a:t>
            </a:r>
          </a:p>
        </p:txBody>
      </p:sp>
      <p:sp>
        <p:nvSpPr>
          <p:cNvPr id="9" name="Espace réservé de la date 8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Choisir la classification du document : Public, Interne ou Confidentiel | 00/00/2017 </a:t>
            </a:r>
            <a:endParaRPr lang="fr-FR" dirty="0"/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TITRE DE LA PRÉSENTATION</a:t>
            </a:r>
            <a:endParaRPr lang="fr-FR" dirty="0"/>
          </a:p>
        </p:txBody>
      </p:sp>
      <p:pic>
        <p:nvPicPr>
          <p:cNvPr id="10" name="Imag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6940" y="6089653"/>
            <a:ext cx="784193" cy="552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088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ercalair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" y="0"/>
            <a:ext cx="9903279" cy="68580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/>
          </a:p>
        </p:txBody>
      </p:sp>
      <p:sp>
        <p:nvSpPr>
          <p:cNvPr id="5" name="Rectangle 4"/>
          <p:cNvSpPr/>
          <p:nvPr userDrawn="1"/>
        </p:nvSpPr>
        <p:spPr>
          <a:xfrm>
            <a:off x="673862" y="-1"/>
            <a:ext cx="3671688" cy="6858001"/>
          </a:xfrm>
          <a:prstGeom prst="rect">
            <a:avLst/>
          </a:prstGeom>
          <a:solidFill>
            <a:srgbClr val="101828">
              <a:alpha val="91765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45">
              <a:solidFill>
                <a:srgbClr val="FFFFFF"/>
              </a:solidFill>
            </a:endParaRPr>
          </a:p>
        </p:txBody>
      </p:sp>
      <p:sp>
        <p:nvSpPr>
          <p:cNvPr id="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814027" y="1233376"/>
            <a:ext cx="1942239" cy="1441451"/>
          </a:xfrm>
        </p:spPr>
        <p:txBody>
          <a:bodyPr>
            <a:noAutofit/>
          </a:bodyPr>
          <a:lstStyle>
            <a:lvl1pPr marL="0" indent="0">
              <a:buFontTx/>
              <a:buNone/>
              <a:defRPr lang="pt-PT" sz="9600" kern="1200" dirty="0" smtClean="0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 lvl="0" algn="l" rtl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PT" dirty="0"/>
              <a:t>01</a:t>
            </a:r>
          </a:p>
        </p:txBody>
      </p:sp>
      <p:sp>
        <p:nvSpPr>
          <p:cNvPr id="8" name="Titre 7"/>
          <p:cNvSpPr>
            <a:spLocks noGrp="1"/>
          </p:cNvSpPr>
          <p:nvPr>
            <p:ph type="title" hasCustomPrompt="1"/>
          </p:nvPr>
        </p:nvSpPr>
        <p:spPr>
          <a:xfrm>
            <a:off x="814027" y="2806652"/>
            <a:ext cx="3249033" cy="3027911"/>
          </a:xfrm>
        </p:spPr>
        <p:txBody>
          <a:bodyPr anchor="t">
            <a:normAutofit/>
          </a:bodyPr>
          <a:lstStyle>
            <a:lvl1pPr>
              <a:lnSpc>
                <a:spcPct val="80000"/>
              </a:lnSpc>
              <a:defRPr sz="36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fr-FR" dirty="0"/>
              <a:t>CLIQUEZ POUR AJOUTER UN TITRE</a:t>
            </a:r>
          </a:p>
        </p:txBody>
      </p:sp>
      <p:sp>
        <p:nvSpPr>
          <p:cNvPr id="9" name="Espace réservé de la date 8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FR"/>
              <a:t>Choisir la classification du document : Public, Interne ou Confidentiel | 00/00/2017 </a:t>
            </a:r>
            <a:endParaRPr lang="fr-FR" dirty="0"/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TITRE DE LA PRÉSENTATION</a:t>
            </a:r>
            <a:endParaRPr lang="fr-FR" dirty="0"/>
          </a:p>
        </p:txBody>
      </p:sp>
      <p:pic>
        <p:nvPicPr>
          <p:cNvPr id="10" name="Imag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6940" y="6089653"/>
            <a:ext cx="784193" cy="552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57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ercalair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" y="0"/>
            <a:ext cx="9903279" cy="68580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/>
          </a:p>
        </p:txBody>
      </p:sp>
      <p:sp>
        <p:nvSpPr>
          <p:cNvPr id="5" name="Rectangle 4"/>
          <p:cNvSpPr/>
          <p:nvPr userDrawn="1"/>
        </p:nvSpPr>
        <p:spPr>
          <a:xfrm>
            <a:off x="673862" y="-1"/>
            <a:ext cx="3671688" cy="6858001"/>
          </a:xfrm>
          <a:prstGeom prst="rect">
            <a:avLst/>
          </a:prstGeom>
          <a:solidFill>
            <a:srgbClr val="101828">
              <a:alpha val="91765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45">
              <a:solidFill>
                <a:srgbClr val="FFFFFF"/>
              </a:solidFill>
            </a:endParaRPr>
          </a:p>
        </p:txBody>
      </p:sp>
      <p:sp>
        <p:nvSpPr>
          <p:cNvPr id="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814027" y="1233376"/>
            <a:ext cx="1942239" cy="1441451"/>
          </a:xfrm>
        </p:spPr>
        <p:txBody>
          <a:bodyPr>
            <a:noAutofit/>
          </a:bodyPr>
          <a:lstStyle>
            <a:lvl1pPr marL="0" indent="0">
              <a:buFontTx/>
              <a:buNone/>
              <a:defRPr lang="pt-PT" sz="9600" kern="1200" dirty="0" smtClean="0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 lvl="0" algn="l" rtl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PT" dirty="0"/>
              <a:t>01</a:t>
            </a:r>
          </a:p>
        </p:txBody>
      </p:sp>
      <p:sp>
        <p:nvSpPr>
          <p:cNvPr id="8" name="Titre 7"/>
          <p:cNvSpPr>
            <a:spLocks noGrp="1"/>
          </p:cNvSpPr>
          <p:nvPr>
            <p:ph type="title" hasCustomPrompt="1"/>
          </p:nvPr>
        </p:nvSpPr>
        <p:spPr>
          <a:xfrm>
            <a:off x="814027" y="2806652"/>
            <a:ext cx="3249033" cy="3027911"/>
          </a:xfrm>
        </p:spPr>
        <p:txBody>
          <a:bodyPr anchor="t">
            <a:normAutofit/>
          </a:bodyPr>
          <a:lstStyle>
            <a:lvl1pPr>
              <a:lnSpc>
                <a:spcPct val="80000"/>
              </a:lnSpc>
              <a:defRPr sz="36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fr-FR" dirty="0"/>
              <a:t>CLIQUEZ POUR AJOUTER UN TITRE</a:t>
            </a:r>
          </a:p>
        </p:txBody>
      </p:sp>
      <p:sp>
        <p:nvSpPr>
          <p:cNvPr id="9" name="Espace réservé de la date 8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FR"/>
              <a:t>Choisir la classification du document : Public, Interne ou Confidentiel | 00/00/2017 </a:t>
            </a:r>
            <a:endParaRPr lang="fr-FR" dirty="0"/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TITRE DE LA PRÉSENTATION</a:t>
            </a:r>
            <a:endParaRPr lang="fr-FR" dirty="0"/>
          </a:p>
        </p:txBody>
      </p:sp>
      <p:pic>
        <p:nvPicPr>
          <p:cNvPr id="14" name="Image 1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6939" y="6089653"/>
            <a:ext cx="784195" cy="552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055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ercalair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" y="-1"/>
            <a:ext cx="9904651" cy="6853954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/>
          </a:p>
        </p:txBody>
      </p:sp>
      <p:sp>
        <p:nvSpPr>
          <p:cNvPr id="5" name="Rectangle 4"/>
          <p:cNvSpPr/>
          <p:nvPr userDrawn="1"/>
        </p:nvSpPr>
        <p:spPr>
          <a:xfrm>
            <a:off x="673862" y="-1"/>
            <a:ext cx="3671688" cy="6858001"/>
          </a:xfrm>
          <a:prstGeom prst="rect">
            <a:avLst/>
          </a:prstGeom>
          <a:solidFill>
            <a:srgbClr val="101828">
              <a:alpha val="91765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45">
              <a:solidFill>
                <a:srgbClr val="FFFFFF"/>
              </a:solidFill>
            </a:endParaRPr>
          </a:p>
        </p:txBody>
      </p:sp>
      <p:sp>
        <p:nvSpPr>
          <p:cNvPr id="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814027" y="1233376"/>
            <a:ext cx="1942239" cy="1441451"/>
          </a:xfrm>
        </p:spPr>
        <p:txBody>
          <a:bodyPr>
            <a:noAutofit/>
          </a:bodyPr>
          <a:lstStyle>
            <a:lvl1pPr marL="0" indent="0">
              <a:buFontTx/>
              <a:buNone/>
              <a:defRPr lang="pt-PT" sz="9600" kern="1200" dirty="0" smtClean="0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 lvl="0" algn="l" rtl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PT" dirty="0"/>
              <a:t>01</a:t>
            </a:r>
          </a:p>
        </p:txBody>
      </p:sp>
      <p:sp>
        <p:nvSpPr>
          <p:cNvPr id="8" name="Titre 7"/>
          <p:cNvSpPr>
            <a:spLocks noGrp="1"/>
          </p:cNvSpPr>
          <p:nvPr>
            <p:ph type="title" hasCustomPrompt="1"/>
          </p:nvPr>
        </p:nvSpPr>
        <p:spPr>
          <a:xfrm>
            <a:off x="814027" y="2806652"/>
            <a:ext cx="3249033" cy="3027911"/>
          </a:xfrm>
        </p:spPr>
        <p:txBody>
          <a:bodyPr anchor="t">
            <a:normAutofit/>
          </a:bodyPr>
          <a:lstStyle>
            <a:lvl1pPr>
              <a:lnSpc>
                <a:spcPct val="80000"/>
              </a:lnSpc>
              <a:defRPr sz="36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fr-FR" dirty="0"/>
              <a:t>CLIQUEZ POUR AJOUTER UN TITRE</a:t>
            </a:r>
          </a:p>
        </p:txBody>
      </p:sp>
      <p:sp>
        <p:nvSpPr>
          <p:cNvPr id="9" name="Espace réservé de la date 8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FR"/>
              <a:t>Choisir la classification du document : Public, Interne ou Confidentiel | 00/00/2017 </a:t>
            </a:r>
            <a:endParaRPr lang="fr-FR" dirty="0"/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TITRE DE LA PRÉSENTATION</a:t>
            </a:r>
            <a:endParaRPr lang="fr-FR" dirty="0"/>
          </a:p>
        </p:txBody>
      </p:sp>
      <p:pic>
        <p:nvPicPr>
          <p:cNvPr id="11" name="Imag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6940" y="6089653"/>
            <a:ext cx="784193" cy="552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511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ercalair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" y="0"/>
            <a:ext cx="9903279" cy="68580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/>
          </a:p>
        </p:txBody>
      </p:sp>
      <p:sp>
        <p:nvSpPr>
          <p:cNvPr id="5" name="Rectangle 4"/>
          <p:cNvSpPr/>
          <p:nvPr userDrawn="1"/>
        </p:nvSpPr>
        <p:spPr>
          <a:xfrm>
            <a:off x="673862" y="0"/>
            <a:ext cx="3671688" cy="6858000"/>
          </a:xfrm>
          <a:prstGeom prst="rect">
            <a:avLst/>
          </a:prstGeom>
          <a:solidFill>
            <a:srgbClr val="101828">
              <a:alpha val="91765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45">
              <a:solidFill>
                <a:srgbClr val="FFFFFF"/>
              </a:solidFill>
            </a:endParaRPr>
          </a:p>
        </p:txBody>
      </p:sp>
      <p:sp>
        <p:nvSpPr>
          <p:cNvPr id="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814027" y="1233376"/>
            <a:ext cx="1942239" cy="1441451"/>
          </a:xfrm>
        </p:spPr>
        <p:txBody>
          <a:bodyPr>
            <a:noAutofit/>
          </a:bodyPr>
          <a:lstStyle>
            <a:lvl1pPr marL="0" indent="0">
              <a:buFontTx/>
              <a:buNone/>
              <a:defRPr lang="pt-PT" sz="9600" kern="1200" dirty="0" smtClean="0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 lvl="0" algn="l" rtl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PT" dirty="0"/>
              <a:t>01</a:t>
            </a:r>
          </a:p>
        </p:txBody>
      </p:sp>
      <p:sp>
        <p:nvSpPr>
          <p:cNvPr id="8" name="Titre 7"/>
          <p:cNvSpPr>
            <a:spLocks noGrp="1"/>
          </p:cNvSpPr>
          <p:nvPr>
            <p:ph type="title" hasCustomPrompt="1"/>
          </p:nvPr>
        </p:nvSpPr>
        <p:spPr>
          <a:xfrm>
            <a:off x="814027" y="2806652"/>
            <a:ext cx="3249033" cy="3027911"/>
          </a:xfrm>
        </p:spPr>
        <p:txBody>
          <a:bodyPr anchor="t">
            <a:normAutofit/>
          </a:bodyPr>
          <a:lstStyle>
            <a:lvl1pPr>
              <a:lnSpc>
                <a:spcPct val="80000"/>
              </a:lnSpc>
              <a:defRPr sz="36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fr-FR" dirty="0"/>
              <a:t>CLIQUEZ POUR AJOUTER UN TITRE</a:t>
            </a:r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FR"/>
              <a:t>Choisir la classification du document : Public, Interne ou Confidentiel | 00/00/2017 </a:t>
            </a: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TITRE DE LA PRÉSENTATION</a:t>
            </a:r>
            <a:endParaRPr lang="fr-FR" dirty="0"/>
          </a:p>
        </p:txBody>
      </p:sp>
      <p:pic>
        <p:nvPicPr>
          <p:cNvPr id="10" name="Imag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6939" y="6089653"/>
            <a:ext cx="784195" cy="552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769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ercalair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" y="0"/>
            <a:ext cx="9903279" cy="68580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/>
          </a:p>
        </p:txBody>
      </p:sp>
      <p:sp>
        <p:nvSpPr>
          <p:cNvPr id="5" name="Rectangle 4"/>
          <p:cNvSpPr/>
          <p:nvPr userDrawn="1"/>
        </p:nvSpPr>
        <p:spPr>
          <a:xfrm>
            <a:off x="673862" y="-1"/>
            <a:ext cx="3671688" cy="6858001"/>
          </a:xfrm>
          <a:prstGeom prst="rect">
            <a:avLst/>
          </a:prstGeom>
          <a:solidFill>
            <a:srgbClr val="101828">
              <a:alpha val="91765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45">
              <a:solidFill>
                <a:srgbClr val="FFFFFF"/>
              </a:solidFill>
            </a:endParaRPr>
          </a:p>
        </p:txBody>
      </p:sp>
      <p:sp>
        <p:nvSpPr>
          <p:cNvPr id="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814027" y="1233376"/>
            <a:ext cx="1942239" cy="1441451"/>
          </a:xfrm>
        </p:spPr>
        <p:txBody>
          <a:bodyPr>
            <a:noAutofit/>
          </a:bodyPr>
          <a:lstStyle>
            <a:lvl1pPr marL="0" indent="0">
              <a:buFontTx/>
              <a:buNone/>
              <a:defRPr lang="pt-PT" sz="9600" kern="1200" dirty="0" smtClean="0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 lvl="0" algn="l" rtl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PT" dirty="0"/>
              <a:t>01</a:t>
            </a:r>
          </a:p>
        </p:txBody>
      </p:sp>
      <p:sp>
        <p:nvSpPr>
          <p:cNvPr id="8" name="Titre 7"/>
          <p:cNvSpPr>
            <a:spLocks noGrp="1"/>
          </p:cNvSpPr>
          <p:nvPr>
            <p:ph type="title" hasCustomPrompt="1"/>
          </p:nvPr>
        </p:nvSpPr>
        <p:spPr>
          <a:xfrm>
            <a:off x="814027" y="2806652"/>
            <a:ext cx="3249033" cy="3027911"/>
          </a:xfrm>
        </p:spPr>
        <p:txBody>
          <a:bodyPr anchor="t">
            <a:normAutofit/>
          </a:bodyPr>
          <a:lstStyle>
            <a:lvl1pPr>
              <a:lnSpc>
                <a:spcPct val="80000"/>
              </a:lnSpc>
              <a:defRPr sz="36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fr-FR" dirty="0"/>
              <a:t>CLIQUEZ POUR AJOUTER UN TITRE</a:t>
            </a:r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Choisir la classification du document : Public, Interne ou Confidentiel | 00/00/2017 </a:t>
            </a: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TITRE DE LA PRÉSENTATION</a:t>
            </a:r>
            <a:endParaRPr lang="fr-FR" dirty="0"/>
          </a:p>
        </p:txBody>
      </p:sp>
      <p:pic>
        <p:nvPicPr>
          <p:cNvPr id="12" name="Imag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6939" y="6089653"/>
            <a:ext cx="784195" cy="552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348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ercalair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" y="0"/>
            <a:ext cx="9903279" cy="68580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/>
          </a:p>
        </p:txBody>
      </p:sp>
      <p:sp>
        <p:nvSpPr>
          <p:cNvPr id="5" name="Rectangle 4"/>
          <p:cNvSpPr/>
          <p:nvPr userDrawn="1"/>
        </p:nvSpPr>
        <p:spPr>
          <a:xfrm>
            <a:off x="673862" y="-1"/>
            <a:ext cx="3671688" cy="6858001"/>
          </a:xfrm>
          <a:prstGeom prst="rect">
            <a:avLst/>
          </a:prstGeom>
          <a:solidFill>
            <a:srgbClr val="101828">
              <a:alpha val="91765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45">
              <a:solidFill>
                <a:srgbClr val="FFFFFF"/>
              </a:solidFill>
            </a:endParaRPr>
          </a:p>
        </p:txBody>
      </p:sp>
      <p:sp>
        <p:nvSpPr>
          <p:cNvPr id="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814027" y="1233376"/>
            <a:ext cx="1942239" cy="1441451"/>
          </a:xfrm>
        </p:spPr>
        <p:txBody>
          <a:bodyPr>
            <a:noAutofit/>
          </a:bodyPr>
          <a:lstStyle>
            <a:lvl1pPr marL="0" indent="0">
              <a:buFontTx/>
              <a:buNone/>
              <a:defRPr lang="pt-PT" sz="9600" kern="1200" dirty="0" smtClean="0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 lvl="0" algn="l" rtl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PT" dirty="0"/>
              <a:t>01</a:t>
            </a:r>
          </a:p>
        </p:txBody>
      </p:sp>
      <p:sp>
        <p:nvSpPr>
          <p:cNvPr id="8" name="Titre 7"/>
          <p:cNvSpPr>
            <a:spLocks noGrp="1"/>
          </p:cNvSpPr>
          <p:nvPr>
            <p:ph type="title" hasCustomPrompt="1"/>
          </p:nvPr>
        </p:nvSpPr>
        <p:spPr>
          <a:xfrm>
            <a:off x="814027" y="2806652"/>
            <a:ext cx="3249033" cy="3027911"/>
          </a:xfrm>
        </p:spPr>
        <p:txBody>
          <a:bodyPr anchor="t">
            <a:normAutofit/>
          </a:bodyPr>
          <a:lstStyle>
            <a:lvl1pPr>
              <a:lnSpc>
                <a:spcPct val="80000"/>
              </a:lnSpc>
              <a:defRPr sz="36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fr-FR" dirty="0"/>
              <a:t>CLIQUEZ POUR AJOUTER UN TITRE</a:t>
            </a:r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Choisir la classification du document : Public, Interne ou Confidentiel | 00/00/2017 </a:t>
            </a: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TITRE DE LA PRÉSENTATION</a:t>
            </a:r>
            <a:endParaRPr lang="fr-FR" dirty="0"/>
          </a:p>
        </p:txBody>
      </p:sp>
      <p:pic>
        <p:nvPicPr>
          <p:cNvPr id="10" name="Imag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6939" y="6089653"/>
            <a:ext cx="784195" cy="552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6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Choisir la classification du document : Public, Interne ou Confidentiel | 00/00/2017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TITRE DE LA PRÉSENTATION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51881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ercalair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" y="0"/>
            <a:ext cx="9903279" cy="68580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/>
          </a:p>
        </p:txBody>
      </p:sp>
      <p:sp>
        <p:nvSpPr>
          <p:cNvPr id="5" name="Rectangle 4"/>
          <p:cNvSpPr/>
          <p:nvPr userDrawn="1"/>
        </p:nvSpPr>
        <p:spPr>
          <a:xfrm>
            <a:off x="673862" y="-1"/>
            <a:ext cx="3671688" cy="6858001"/>
          </a:xfrm>
          <a:prstGeom prst="rect">
            <a:avLst/>
          </a:prstGeom>
          <a:solidFill>
            <a:srgbClr val="101828">
              <a:alpha val="91765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45">
              <a:solidFill>
                <a:srgbClr val="FFFFFF"/>
              </a:solidFill>
            </a:endParaRPr>
          </a:p>
        </p:txBody>
      </p:sp>
      <p:sp>
        <p:nvSpPr>
          <p:cNvPr id="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814027" y="1233376"/>
            <a:ext cx="1942239" cy="1441451"/>
          </a:xfrm>
        </p:spPr>
        <p:txBody>
          <a:bodyPr>
            <a:noAutofit/>
          </a:bodyPr>
          <a:lstStyle>
            <a:lvl1pPr marL="0" indent="0">
              <a:buFontTx/>
              <a:buNone/>
              <a:defRPr lang="pt-PT" sz="9600" kern="1200" dirty="0" smtClean="0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 lvl="0" algn="l" rtl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PT" dirty="0"/>
              <a:t>01</a:t>
            </a:r>
          </a:p>
        </p:txBody>
      </p:sp>
      <p:sp>
        <p:nvSpPr>
          <p:cNvPr id="8" name="Titre 7"/>
          <p:cNvSpPr>
            <a:spLocks noGrp="1"/>
          </p:cNvSpPr>
          <p:nvPr>
            <p:ph type="title" hasCustomPrompt="1"/>
          </p:nvPr>
        </p:nvSpPr>
        <p:spPr>
          <a:xfrm>
            <a:off x="814027" y="2806652"/>
            <a:ext cx="3249033" cy="3027911"/>
          </a:xfrm>
        </p:spPr>
        <p:txBody>
          <a:bodyPr anchor="t">
            <a:normAutofit/>
          </a:bodyPr>
          <a:lstStyle>
            <a:lvl1pPr>
              <a:lnSpc>
                <a:spcPct val="80000"/>
              </a:lnSpc>
              <a:defRPr sz="3600" b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fr-FR" dirty="0"/>
              <a:t>CLIQUEZ POUR AJOUTER UN TITRE</a:t>
            </a:r>
          </a:p>
        </p:txBody>
      </p:sp>
      <p:pic>
        <p:nvPicPr>
          <p:cNvPr id="11" name="Imag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6939" y="6089653"/>
            <a:ext cx="784195" cy="552923"/>
          </a:xfrm>
          <a:prstGeom prst="rect">
            <a:avLst/>
          </a:prstGeom>
        </p:spPr>
      </p:pic>
      <p:sp>
        <p:nvSpPr>
          <p:cNvPr id="10" name="Espace réservé de la date 9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FR"/>
              <a:t>Choisir la classification du document : Public, Interne ou Confidentiel | 00/00/2017 </a:t>
            </a:r>
            <a:endParaRPr lang="fr-FR" dirty="0"/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TITRE DE LA PRÉSENTATION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83921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ercalair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" y="0"/>
            <a:ext cx="9903279" cy="68580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/>
          </a:p>
        </p:txBody>
      </p:sp>
      <p:sp>
        <p:nvSpPr>
          <p:cNvPr id="5" name="Rectangle 4"/>
          <p:cNvSpPr/>
          <p:nvPr userDrawn="1"/>
        </p:nvSpPr>
        <p:spPr>
          <a:xfrm>
            <a:off x="673862" y="-1"/>
            <a:ext cx="3671688" cy="6858001"/>
          </a:xfrm>
          <a:prstGeom prst="rect">
            <a:avLst/>
          </a:prstGeom>
          <a:solidFill>
            <a:srgbClr val="101828">
              <a:alpha val="91765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45">
              <a:solidFill>
                <a:srgbClr val="FFFFFF"/>
              </a:solidFill>
            </a:endParaRPr>
          </a:p>
        </p:txBody>
      </p:sp>
      <p:sp>
        <p:nvSpPr>
          <p:cNvPr id="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814027" y="1233376"/>
            <a:ext cx="1942239" cy="1441451"/>
          </a:xfrm>
        </p:spPr>
        <p:txBody>
          <a:bodyPr>
            <a:noAutofit/>
          </a:bodyPr>
          <a:lstStyle>
            <a:lvl1pPr marL="0" indent="0">
              <a:buFontTx/>
              <a:buNone/>
              <a:defRPr lang="pt-PT" sz="9600" kern="1200" dirty="0" smtClean="0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 lvl="0" algn="l" rtl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PT" dirty="0"/>
              <a:t>01</a:t>
            </a:r>
          </a:p>
        </p:txBody>
      </p:sp>
      <p:sp>
        <p:nvSpPr>
          <p:cNvPr id="8" name="Titre 7"/>
          <p:cNvSpPr>
            <a:spLocks noGrp="1"/>
          </p:cNvSpPr>
          <p:nvPr>
            <p:ph type="title" hasCustomPrompt="1"/>
          </p:nvPr>
        </p:nvSpPr>
        <p:spPr>
          <a:xfrm>
            <a:off x="814027" y="2806652"/>
            <a:ext cx="3249033" cy="3027911"/>
          </a:xfrm>
        </p:spPr>
        <p:txBody>
          <a:bodyPr anchor="t">
            <a:normAutofit/>
          </a:bodyPr>
          <a:lstStyle>
            <a:lvl1pPr>
              <a:lnSpc>
                <a:spcPct val="80000"/>
              </a:lnSpc>
              <a:defRPr sz="3600" b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fr-FR" dirty="0"/>
              <a:t>CLIQUEZ POUR AJOUTER UN TITRE</a:t>
            </a:r>
          </a:p>
        </p:txBody>
      </p:sp>
      <p:pic>
        <p:nvPicPr>
          <p:cNvPr id="11" name="Imag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6939" y="6089653"/>
            <a:ext cx="784195" cy="552923"/>
          </a:xfrm>
          <a:prstGeom prst="rect">
            <a:avLst/>
          </a:prstGeom>
        </p:spPr>
      </p:pic>
      <p:sp>
        <p:nvSpPr>
          <p:cNvPr id="10" name="Espace réservé de la date 9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FR"/>
              <a:t>Choisir la classification du document : Public, Interne ou Confidentiel | 00/00/2017 </a:t>
            </a:r>
            <a:endParaRPr lang="fr-FR" dirty="0"/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TITRE DE LA PRÉSENTATION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545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ercalair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 1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" y="0"/>
            <a:ext cx="9903279" cy="68580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/>
          </a:p>
        </p:txBody>
      </p:sp>
      <p:sp>
        <p:nvSpPr>
          <p:cNvPr id="5" name="Rectangle 4"/>
          <p:cNvSpPr/>
          <p:nvPr userDrawn="1"/>
        </p:nvSpPr>
        <p:spPr>
          <a:xfrm>
            <a:off x="673862" y="-1"/>
            <a:ext cx="3671688" cy="6858001"/>
          </a:xfrm>
          <a:prstGeom prst="rect">
            <a:avLst/>
          </a:prstGeom>
          <a:solidFill>
            <a:srgbClr val="101828">
              <a:alpha val="91765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45">
              <a:solidFill>
                <a:srgbClr val="FFFFFF"/>
              </a:solidFill>
            </a:endParaRPr>
          </a:p>
        </p:txBody>
      </p:sp>
      <p:sp>
        <p:nvSpPr>
          <p:cNvPr id="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814027" y="1233376"/>
            <a:ext cx="1942239" cy="1441451"/>
          </a:xfrm>
        </p:spPr>
        <p:txBody>
          <a:bodyPr>
            <a:noAutofit/>
          </a:bodyPr>
          <a:lstStyle>
            <a:lvl1pPr marL="0" indent="0">
              <a:buFontTx/>
              <a:buNone/>
              <a:defRPr lang="pt-PT" sz="9600" kern="1200" dirty="0" smtClean="0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 lvl="0" algn="l" rtl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PT" dirty="0"/>
              <a:t>01</a:t>
            </a:r>
          </a:p>
        </p:txBody>
      </p:sp>
      <p:sp>
        <p:nvSpPr>
          <p:cNvPr id="8" name="Titre 7"/>
          <p:cNvSpPr>
            <a:spLocks noGrp="1"/>
          </p:cNvSpPr>
          <p:nvPr>
            <p:ph type="title" hasCustomPrompt="1"/>
          </p:nvPr>
        </p:nvSpPr>
        <p:spPr>
          <a:xfrm>
            <a:off x="814027" y="2806652"/>
            <a:ext cx="3249033" cy="3027911"/>
          </a:xfrm>
        </p:spPr>
        <p:txBody>
          <a:bodyPr anchor="t">
            <a:normAutofit/>
          </a:bodyPr>
          <a:lstStyle>
            <a:lvl1pPr>
              <a:lnSpc>
                <a:spcPct val="80000"/>
              </a:lnSpc>
              <a:defRPr sz="3600" b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fr-FR" dirty="0"/>
              <a:t>CLIQUEZ POUR AJOUTER UN TITRE</a:t>
            </a:r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Choisir la classification du document : Public, Interne ou Confidentiel | 00/00/2017 </a:t>
            </a: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TITRE DE LA PRÉSENTATION</a:t>
            </a:r>
            <a:endParaRPr lang="fr-FR" dirty="0"/>
          </a:p>
        </p:txBody>
      </p:sp>
      <p:pic>
        <p:nvPicPr>
          <p:cNvPr id="12" name="Imag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6940" y="6089653"/>
            <a:ext cx="784193" cy="552923"/>
          </a:xfrm>
          <a:prstGeom prst="rect">
            <a:avLst/>
          </a:prstGeom>
        </p:spPr>
      </p:pic>
      <p:sp>
        <p:nvSpPr>
          <p:cNvPr id="10" name="ZoneTexte 9"/>
          <p:cNvSpPr txBox="1"/>
          <p:nvPr userDrawn="1"/>
        </p:nvSpPr>
        <p:spPr>
          <a:xfrm>
            <a:off x="755344" y="6548008"/>
            <a:ext cx="343818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900" dirty="0">
                <a:solidFill>
                  <a:schemeClr val="accent1"/>
                </a:solidFill>
              </a:rPr>
              <a:t>// </a:t>
            </a:r>
            <a:r>
              <a:rPr lang="fr-FR" sz="900" dirty="0">
                <a:solidFill>
                  <a:schemeClr val="bg1"/>
                </a:solidFill>
              </a:rPr>
              <a:t>Le FabLab Gfi, espace entièrement dédié à l’innovation</a:t>
            </a:r>
          </a:p>
        </p:txBody>
      </p:sp>
    </p:spTree>
    <p:extLst>
      <p:ext uri="{BB962C8B-B14F-4D97-AF65-F5344CB8AC3E}">
        <p14:creationId xmlns:p14="http://schemas.microsoft.com/office/powerpoint/2010/main" val="1520684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ercalair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" y="0"/>
            <a:ext cx="9903279" cy="68580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/>
          </a:p>
        </p:txBody>
      </p:sp>
      <p:sp>
        <p:nvSpPr>
          <p:cNvPr id="5" name="Rectangle 4"/>
          <p:cNvSpPr/>
          <p:nvPr userDrawn="1"/>
        </p:nvSpPr>
        <p:spPr>
          <a:xfrm>
            <a:off x="673862" y="-1"/>
            <a:ext cx="3671688" cy="6858001"/>
          </a:xfrm>
          <a:prstGeom prst="rect">
            <a:avLst/>
          </a:prstGeom>
          <a:solidFill>
            <a:srgbClr val="101828">
              <a:alpha val="91765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45">
              <a:solidFill>
                <a:srgbClr val="FFFFFF"/>
              </a:solidFill>
            </a:endParaRPr>
          </a:p>
        </p:txBody>
      </p:sp>
      <p:sp>
        <p:nvSpPr>
          <p:cNvPr id="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814027" y="1233376"/>
            <a:ext cx="1942239" cy="1441451"/>
          </a:xfrm>
        </p:spPr>
        <p:txBody>
          <a:bodyPr>
            <a:noAutofit/>
          </a:bodyPr>
          <a:lstStyle>
            <a:lvl1pPr marL="0" indent="0">
              <a:buFontTx/>
              <a:buNone/>
              <a:defRPr lang="pt-PT" sz="9600" kern="1200" dirty="0" smtClean="0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 lvl="0" algn="l" rtl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PT" dirty="0"/>
              <a:t>01</a:t>
            </a:r>
          </a:p>
        </p:txBody>
      </p:sp>
      <p:sp>
        <p:nvSpPr>
          <p:cNvPr id="8" name="Titre 7"/>
          <p:cNvSpPr>
            <a:spLocks noGrp="1"/>
          </p:cNvSpPr>
          <p:nvPr>
            <p:ph type="title" hasCustomPrompt="1"/>
          </p:nvPr>
        </p:nvSpPr>
        <p:spPr>
          <a:xfrm>
            <a:off x="814027" y="2806652"/>
            <a:ext cx="3249033" cy="3027911"/>
          </a:xfrm>
        </p:spPr>
        <p:txBody>
          <a:bodyPr anchor="t">
            <a:normAutofit/>
          </a:bodyPr>
          <a:lstStyle>
            <a:lvl1pPr>
              <a:lnSpc>
                <a:spcPct val="80000"/>
              </a:lnSpc>
              <a:defRPr sz="3600" b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fr-FR" dirty="0"/>
              <a:t>CLIQUEZ POUR AJOUTER UN TITRE</a:t>
            </a:r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Choisir la classification du document : Public, Interne ou Confidentiel | 00/00/2017 </a:t>
            </a: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TITRE DE LA PRÉSENTATION</a:t>
            </a:r>
            <a:endParaRPr lang="fr-FR" dirty="0"/>
          </a:p>
        </p:txBody>
      </p:sp>
      <p:pic>
        <p:nvPicPr>
          <p:cNvPr id="10" name="Imag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6940" y="6089653"/>
            <a:ext cx="784193" cy="552923"/>
          </a:xfrm>
          <a:prstGeom prst="rect">
            <a:avLst/>
          </a:prstGeom>
        </p:spPr>
      </p:pic>
      <p:sp>
        <p:nvSpPr>
          <p:cNvPr id="14" name="ZoneTexte 13"/>
          <p:cNvSpPr txBox="1"/>
          <p:nvPr userDrawn="1"/>
        </p:nvSpPr>
        <p:spPr>
          <a:xfrm>
            <a:off x="755344" y="6548008"/>
            <a:ext cx="343818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900" dirty="0">
                <a:solidFill>
                  <a:schemeClr val="accent1"/>
                </a:solidFill>
              </a:rPr>
              <a:t>// </a:t>
            </a:r>
            <a:r>
              <a:rPr lang="fr-FR" sz="900" dirty="0">
                <a:solidFill>
                  <a:schemeClr val="bg1"/>
                </a:solidFill>
              </a:rPr>
              <a:t>Visuel Stade Pierre de Coubertin</a:t>
            </a:r>
          </a:p>
        </p:txBody>
      </p:sp>
    </p:spTree>
    <p:extLst>
      <p:ext uri="{BB962C8B-B14F-4D97-AF65-F5344CB8AC3E}">
        <p14:creationId xmlns:p14="http://schemas.microsoft.com/office/powerpoint/2010/main" val="1018775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ercalair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" y="0"/>
            <a:ext cx="9903279" cy="68580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/>
          </a:p>
        </p:txBody>
      </p:sp>
      <p:sp>
        <p:nvSpPr>
          <p:cNvPr id="5" name="Rectangle 4"/>
          <p:cNvSpPr/>
          <p:nvPr userDrawn="1"/>
        </p:nvSpPr>
        <p:spPr>
          <a:xfrm>
            <a:off x="673862" y="-1"/>
            <a:ext cx="3671688" cy="6858001"/>
          </a:xfrm>
          <a:prstGeom prst="rect">
            <a:avLst/>
          </a:prstGeom>
          <a:solidFill>
            <a:srgbClr val="101828">
              <a:alpha val="91765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45">
              <a:solidFill>
                <a:srgbClr val="FFFFFF"/>
              </a:solidFill>
            </a:endParaRPr>
          </a:p>
        </p:txBody>
      </p:sp>
      <p:sp>
        <p:nvSpPr>
          <p:cNvPr id="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814027" y="1233376"/>
            <a:ext cx="1942239" cy="1441451"/>
          </a:xfrm>
        </p:spPr>
        <p:txBody>
          <a:bodyPr>
            <a:noAutofit/>
          </a:bodyPr>
          <a:lstStyle>
            <a:lvl1pPr marL="0" indent="0">
              <a:buFontTx/>
              <a:buNone/>
              <a:defRPr lang="pt-PT" sz="9600" kern="1200" dirty="0" smtClean="0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 lvl="0" algn="l" rtl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PT" dirty="0"/>
              <a:t>01</a:t>
            </a:r>
          </a:p>
        </p:txBody>
      </p:sp>
      <p:sp>
        <p:nvSpPr>
          <p:cNvPr id="8" name="Titre 7"/>
          <p:cNvSpPr>
            <a:spLocks noGrp="1"/>
          </p:cNvSpPr>
          <p:nvPr>
            <p:ph type="title" hasCustomPrompt="1"/>
          </p:nvPr>
        </p:nvSpPr>
        <p:spPr>
          <a:xfrm>
            <a:off x="814027" y="2806652"/>
            <a:ext cx="3249033" cy="3027911"/>
          </a:xfrm>
        </p:spPr>
        <p:txBody>
          <a:bodyPr anchor="t">
            <a:normAutofit/>
          </a:bodyPr>
          <a:lstStyle>
            <a:lvl1pPr>
              <a:lnSpc>
                <a:spcPct val="80000"/>
              </a:lnSpc>
              <a:defRPr sz="3600" b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fr-FR" dirty="0"/>
              <a:t>CLIQUEZ POUR AJOUTER UN TITRE</a:t>
            </a:r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Choisir la classification du document : Public, Interne ou Confidentiel | 00/00/2017 </a:t>
            </a: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TITRE DE LA PRÉSENTATION</a:t>
            </a:r>
            <a:endParaRPr lang="fr-FR" dirty="0"/>
          </a:p>
        </p:txBody>
      </p:sp>
      <p:pic>
        <p:nvPicPr>
          <p:cNvPr id="10" name="Imag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6940" y="6089653"/>
            <a:ext cx="784193" cy="552923"/>
          </a:xfrm>
          <a:prstGeom prst="rect">
            <a:avLst/>
          </a:prstGeom>
        </p:spPr>
      </p:pic>
      <p:sp>
        <p:nvSpPr>
          <p:cNvPr id="13" name="ZoneTexte 12"/>
          <p:cNvSpPr txBox="1"/>
          <p:nvPr userDrawn="1"/>
        </p:nvSpPr>
        <p:spPr>
          <a:xfrm>
            <a:off x="755344" y="6548008"/>
            <a:ext cx="343818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900" dirty="0">
                <a:solidFill>
                  <a:schemeClr val="accent1"/>
                </a:solidFill>
              </a:rPr>
              <a:t>// </a:t>
            </a:r>
            <a:r>
              <a:rPr lang="fr-FR" sz="900" dirty="0">
                <a:solidFill>
                  <a:schemeClr val="bg1"/>
                </a:solidFill>
              </a:rPr>
              <a:t>Visuel Stade Pierre de Coubertin</a:t>
            </a:r>
          </a:p>
        </p:txBody>
      </p:sp>
    </p:spTree>
    <p:extLst>
      <p:ext uri="{BB962C8B-B14F-4D97-AF65-F5344CB8AC3E}">
        <p14:creationId xmlns:p14="http://schemas.microsoft.com/office/powerpoint/2010/main" val="1617544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ercalair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" y="0"/>
            <a:ext cx="9903279" cy="68580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/>
          </a:p>
        </p:txBody>
      </p:sp>
      <p:sp>
        <p:nvSpPr>
          <p:cNvPr id="5" name="Rectangle 4"/>
          <p:cNvSpPr/>
          <p:nvPr userDrawn="1"/>
        </p:nvSpPr>
        <p:spPr>
          <a:xfrm>
            <a:off x="673862" y="-1"/>
            <a:ext cx="3671688" cy="6858001"/>
          </a:xfrm>
          <a:prstGeom prst="rect">
            <a:avLst/>
          </a:prstGeom>
          <a:solidFill>
            <a:srgbClr val="101828">
              <a:alpha val="91765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45">
              <a:solidFill>
                <a:srgbClr val="FFFFFF"/>
              </a:solidFill>
            </a:endParaRPr>
          </a:p>
        </p:txBody>
      </p:sp>
      <p:sp>
        <p:nvSpPr>
          <p:cNvPr id="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814027" y="1233376"/>
            <a:ext cx="1942239" cy="1441451"/>
          </a:xfrm>
        </p:spPr>
        <p:txBody>
          <a:bodyPr>
            <a:noAutofit/>
          </a:bodyPr>
          <a:lstStyle>
            <a:lvl1pPr marL="0" indent="0">
              <a:buFontTx/>
              <a:buNone/>
              <a:defRPr lang="pt-PT" sz="9600" kern="1200" dirty="0" smtClean="0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 lvl="0" algn="l" rtl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PT" dirty="0"/>
              <a:t>01</a:t>
            </a:r>
          </a:p>
        </p:txBody>
      </p:sp>
      <p:sp>
        <p:nvSpPr>
          <p:cNvPr id="8" name="Titre 7"/>
          <p:cNvSpPr>
            <a:spLocks noGrp="1"/>
          </p:cNvSpPr>
          <p:nvPr>
            <p:ph type="title" hasCustomPrompt="1"/>
          </p:nvPr>
        </p:nvSpPr>
        <p:spPr>
          <a:xfrm>
            <a:off x="814027" y="2806652"/>
            <a:ext cx="3249033" cy="3027911"/>
          </a:xfrm>
        </p:spPr>
        <p:txBody>
          <a:bodyPr anchor="t">
            <a:normAutofit/>
          </a:bodyPr>
          <a:lstStyle>
            <a:lvl1pPr>
              <a:lnSpc>
                <a:spcPct val="80000"/>
              </a:lnSpc>
              <a:defRPr sz="3600" b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fr-FR" dirty="0"/>
              <a:t>CLIQUEZ POUR AJOUTER UN TITRE</a:t>
            </a:r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Choisir la classification du document : Public, Interne ou Confidentiel | 00/00/2017 </a:t>
            </a: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TITRE DE LA PRÉSENTATION</a:t>
            </a:r>
            <a:endParaRPr lang="fr-FR" dirty="0"/>
          </a:p>
        </p:txBody>
      </p:sp>
      <p:pic>
        <p:nvPicPr>
          <p:cNvPr id="13" name="Image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6939" y="6089653"/>
            <a:ext cx="784195" cy="552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644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ercalair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" y="0"/>
            <a:ext cx="9903279" cy="68580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/>
          </a:p>
        </p:txBody>
      </p:sp>
      <p:sp>
        <p:nvSpPr>
          <p:cNvPr id="5" name="Rectangle 4"/>
          <p:cNvSpPr/>
          <p:nvPr userDrawn="1"/>
        </p:nvSpPr>
        <p:spPr>
          <a:xfrm>
            <a:off x="673862" y="-1"/>
            <a:ext cx="3671688" cy="6858001"/>
          </a:xfrm>
          <a:prstGeom prst="rect">
            <a:avLst/>
          </a:prstGeom>
          <a:solidFill>
            <a:srgbClr val="101828">
              <a:alpha val="91765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45">
              <a:solidFill>
                <a:srgbClr val="FFFFFF"/>
              </a:solidFill>
            </a:endParaRPr>
          </a:p>
        </p:txBody>
      </p:sp>
      <p:sp>
        <p:nvSpPr>
          <p:cNvPr id="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814027" y="1233376"/>
            <a:ext cx="1942239" cy="1441451"/>
          </a:xfrm>
        </p:spPr>
        <p:txBody>
          <a:bodyPr>
            <a:noAutofit/>
          </a:bodyPr>
          <a:lstStyle>
            <a:lvl1pPr marL="0" indent="0">
              <a:buFontTx/>
              <a:buNone/>
              <a:defRPr lang="pt-PT" sz="9600" kern="1200" dirty="0" smtClean="0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 lvl="0" algn="l" rtl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PT" dirty="0"/>
              <a:t>01</a:t>
            </a:r>
          </a:p>
        </p:txBody>
      </p:sp>
      <p:sp>
        <p:nvSpPr>
          <p:cNvPr id="8" name="Titre 7"/>
          <p:cNvSpPr>
            <a:spLocks noGrp="1"/>
          </p:cNvSpPr>
          <p:nvPr>
            <p:ph type="title" hasCustomPrompt="1"/>
          </p:nvPr>
        </p:nvSpPr>
        <p:spPr>
          <a:xfrm>
            <a:off x="814027" y="2806652"/>
            <a:ext cx="3249033" cy="3027911"/>
          </a:xfrm>
        </p:spPr>
        <p:txBody>
          <a:bodyPr anchor="t">
            <a:normAutofit/>
          </a:bodyPr>
          <a:lstStyle>
            <a:lvl1pPr>
              <a:lnSpc>
                <a:spcPct val="80000"/>
              </a:lnSpc>
              <a:defRPr sz="3600" b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fr-FR" dirty="0"/>
              <a:t>CLIQUEZ POUR AJOUTER UN TITRE</a:t>
            </a:r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Choisir la classification du document : Public, Interne ou Confidentiel | 00/00/2017 </a:t>
            </a: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TITRE DE LA PRÉSENTATION</a:t>
            </a:r>
            <a:endParaRPr lang="fr-FR" dirty="0"/>
          </a:p>
        </p:txBody>
      </p:sp>
      <p:pic>
        <p:nvPicPr>
          <p:cNvPr id="13" name="Image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6939" y="6089653"/>
            <a:ext cx="784195" cy="552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461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ercalair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" y="0"/>
            <a:ext cx="9903279" cy="68580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/>
          </a:p>
        </p:txBody>
      </p:sp>
      <p:sp>
        <p:nvSpPr>
          <p:cNvPr id="5" name="Rectangle 4"/>
          <p:cNvSpPr/>
          <p:nvPr userDrawn="1"/>
        </p:nvSpPr>
        <p:spPr>
          <a:xfrm>
            <a:off x="673862" y="-1"/>
            <a:ext cx="3671688" cy="6858001"/>
          </a:xfrm>
          <a:prstGeom prst="rect">
            <a:avLst/>
          </a:prstGeom>
          <a:solidFill>
            <a:srgbClr val="101828">
              <a:alpha val="91765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45">
              <a:solidFill>
                <a:srgbClr val="FFFFFF"/>
              </a:solidFill>
            </a:endParaRPr>
          </a:p>
        </p:txBody>
      </p:sp>
      <p:sp>
        <p:nvSpPr>
          <p:cNvPr id="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814027" y="1233376"/>
            <a:ext cx="1942239" cy="1441451"/>
          </a:xfrm>
        </p:spPr>
        <p:txBody>
          <a:bodyPr>
            <a:noAutofit/>
          </a:bodyPr>
          <a:lstStyle>
            <a:lvl1pPr marL="0" indent="0">
              <a:buFontTx/>
              <a:buNone/>
              <a:defRPr lang="pt-PT" sz="9600" kern="1200" dirty="0" smtClean="0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 lvl="0" algn="l" rtl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PT" dirty="0"/>
              <a:t>01</a:t>
            </a:r>
          </a:p>
        </p:txBody>
      </p:sp>
      <p:sp>
        <p:nvSpPr>
          <p:cNvPr id="8" name="Titre 7"/>
          <p:cNvSpPr>
            <a:spLocks noGrp="1"/>
          </p:cNvSpPr>
          <p:nvPr>
            <p:ph type="title" hasCustomPrompt="1"/>
          </p:nvPr>
        </p:nvSpPr>
        <p:spPr>
          <a:xfrm>
            <a:off x="814027" y="2806652"/>
            <a:ext cx="3249033" cy="3027911"/>
          </a:xfrm>
        </p:spPr>
        <p:txBody>
          <a:bodyPr anchor="t">
            <a:normAutofit/>
          </a:bodyPr>
          <a:lstStyle>
            <a:lvl1pPr>
              <a:lnSpc>
                <a:spcPct val="80000"/>
              </a:lnSpc>
              <a:defRPr sz="3600" b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fr-FR" dirty="0"/>
              <a:t>CLIQUEZ POUR AJOUTER UN TITRE</a:t>
            </a:r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Choisir la classification du document : Public, Interne ou Confidentiel | 00/00/2017 </a:t>
            </a: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TITRE DE LA PRÉSENTATION</a:t>
            </a:r>
            <a:endParaRPr lang="fr-FR" dirty="0"/>
          </a:p>
        </p:txBody>
      </p:sp>
      <p:pic>
        <p:nvPicPr>
          <p:cNvPr id="11" name="Imag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6940" y="6089653"/>
            <a:ext cx="784193" cy="552923"/>
          </a:xfrm>
          <a:prstGeom prst="rect">
            <a:avLst/>
          </a:prstGeom>
        </p:spPr>
      </p:pic>
      <p:sp>
        <p:nvSpPr>
          <p:cNvPr id="15" name="ZoneTexte 14"/>
          <p:cNvSpPr txBox="1"/>
          <p:nvPr userDrawn="1"/>
        </p:nvSpPr>
        <p:spPr>
          <a:xfrm>
            <a:off x="755344" y="6548008"/>
            <a:ext cx="343818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900" dirty="0">
                <a:solidFill>
                  <a:schemeClr val="accent1"/>
                </a:solidFill>
              </a:rPr>
              <a:t>// </a:t>
            </a:r>
            <a:r>
              <a:rPr lang="fr-FR" sz="900" dirty="0">
                <a:solidFill>
                  <a:schemeClr val="bg1"/>
                </a:solidFill>
              </a:rPr>
              <a:t>Soirée Escort kids </a:t>
            </a:r>
          </a:p>
        </p:txBody>
      </p:sp>
    </p:spTree>
    <p:extLst>
      <p:ext uri="{BB962C8B-B14F-4D97-AF65-F5344CB8AC3E}">
        <p14:creationId xmlns:p14="http://schemas.microsoft.com/office/powerpoint/2010/main" val="2955737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avec sous-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9432" y="540213"/>
            <a:ext cx="8614721" cy="443198"/>
          </a:xfrm>
        </p:spPr>
        <p:txBody>
          <a:bodyPr tIns="0" bIns="0" anchor="b">
            <a:sp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9432" y="1638299"/>
            <a:ext cx="8614721" cy="4840321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Choisir la classification du document : Public, Interne ou Confidentiel | 00/00/2017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TITRE DE LA PRÉSENTATION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/>
          </a:p>
        </p:txBody>
      </p:sp>
      <p:sp>
        <p:nvSpPr>
          <p:cNvPr id="9" name="Espace réservé du texte 8"/>
          <p:cNvSpPr>
            <a:spLocks noGrp="1"/>
          </p:cNvSpPr>
          <p:nvPr>
            <p:ph type="body" sz="quarter" idx="13"/>
          </p:nvPr>
        </p:nvSpPr>
        <p:spPr>
          <a:xfrm>
            <a:off x="619126" y="987228"/>
            <a:ext cx="8615028" cy="651072"/>
          </a:xfrm>
        </p:spPr>
        <p:txBody>
          <a:bodyPr>
            <a:normAutofit/>
          </a:bodyPr>
          <a:lstStyle>
            <a:lvl1pPr marL="0" indent="0">
              <a:lnSpc>
                <a:spcPct val="80000"/>
              </a:lnSpc>
              <a:buFontTx/>
              <a:buNone/>
              <a:defRPr sz="2200" b="1" i="1"/>
            </a:lvl1pPr>
          </a:lstStyle>
          <a:p>
            <a:pPr lvl="0"/>
            <a:r>
              <a:rPr lang="fr-FR"/>
              <a:t>Modifiez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4048531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+ graphiq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9432" y="1638299"/>
            <a:ext cx="4533481" cy="4840321"/>
          </a:xfrm>
        </p:spPr>
        <p:txBody>
          <a:bodyPr/>
          <a:lstStyle>
            <a:lvl4pPr>
              <a:defRPr>
                <a:solidFill>
                  <a:schemeClr val="accent3"/>
                </a:solidFill>
              </a:defRPr>
            </a:lvl4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Choisir la classification du document : Public, Interne ou Confidentiel | 00/00/2017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TITRE DE LA PRÉSENTATION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/>
          </a:p>
        </p:txBody>
      </p:sp>
      <p:sp>
        <p:nvSpPr>
          <p:cNvPr id="9" name="Espace réservé du texte 8"/>
          <p:cNvSpPr>
            <a:spLocks noGrp="1"/>
          </p:cNvSpPr>
          <p:nvPr>
            <p:ph type="body" sz="quarter" idx="13"/>
          </p:nvPr>
        </p:nvSpPr>
        <p:spPr>
          <a:xfrm>
            <a:off x="619126" y="987228"/>
            <a:ext cx="8615028" cy="651072"/>
          </a:xfrm>
        </p:spPr>
        <p:txBody>
          <a:bodyPr>
            <a:normAutofit/>
          </a:bodyPr>
          <a:lstStyle>
            <a:lvl1pPr marL="0" indent="0">
              <a:lnSpc>
                <a:spcPct val="80000"/>
              </a:lnSpc>
              <a:buFontTx/>
              <a:buNone/>
              <a:defRPr sz="2200" b="1" i="1"/>
            </a:lvl1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8" name="Espace réservé du graphique 7"/>
          <p:cNvSpPr>
            <a:spLocks noGrp="1"/>
          </p:cNvSpPr>
          <p:nvPr>
            <p:ph type="chart" sz="quarter" idx="14"/>
          </p:nvPr>
        </p:nvSpPr>
        <p:spPr>
          <a:xfrm>
            <a:off x="5314950" y="1638300"/>
            <a:ext cx="4119563" cy="4397375"/>
          </a:xfrm>
        </p:spPr>
        <p:txBody>
          <a:bodyPr/>
          <a:lstStyle/>
          <a:p>
            <a:r>
              <a:rPr lang="fr-FR"/>
              <a:t>Cliquez sur l'icône pour ajouter un graphique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619432" y="540213"/>
            <a:ext cx="8614721" cy="443198"/>
          </a:xfrm>
        </p:spPr>
        <p:txBody>
          <a:bodyPr tIns="0" bIns="0" anchor="b">
            <a:sp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6129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9432" y="1638299"/>
            <a:ext cx="4533481" cy="4840321"/>
          </a:xfrm>
        </p:spPr>
        <p:txBody>
          <a:bodyPr/>
          <a:lstStyle>
            <a:lvl4pPr>
              <a:defRPr>
                <a:solidFill>
                  <a:schemeClr val="accent3"/>
                </a:solidFill>
              </a:defRPr>
            </a:lvl4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Choisir la classification du document : Public, Interne ou Confidentiel | 00/00/2017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TITRE DE LA PRÉSENTATION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/>
          </a:p>
        </p:txBody>
      </p:sp>
      <p:sp>
        <p:nvSpPr>
          <p:cNvPr id="9" name="Espace réservé du texte 8"/>
          <p:cNvSpPr>
            <a:spLocks noGrp="1"/>
          </p:cNvSpPr>
          <p:nvPr>
            <p:ph type="body" sz="quarter" idx="13"/>
          </p:nvPr>
        </p:nvSpPr>
        <p:spPr>
          <a:xfrm>
            <a:off x="619126" y="987228"/>
            <a:ext cx="8615028" cy="651072"/>
          </a:xfrm>
        </p:spPr>
        <p:txBody>
          <a:bodyPr>
            <a:normAutofit/>
          </a:bodyPr>
          <a:lstStyle>
            <a:lvl1pPr marL="0" indent="0">
              <a:lnSpc>
                <a:spcPct val="80000"/>
              </a:lnSpc>
              <a:buFontTx/>
              <a:buNone/>
              <a:defRPr sz="2200" b="1" i="1"/>
            </a:lvl1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619432" y="540213"/>
            <a:ext cx="8614721" cy="443198"/>
          </a:xfrm>
        </p:spPr>
        <p:txBody>
          <a:bodyPr tIns="0" bIns="0" anchor="b">
            <a:sp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2" name="Espace réservé pour une image  6"/>
          <p:cNvSpPr>
            <a:spLocks noGrp="1"/>
          </p:cNvSpPr>
          <p:nvPr>
            <p:ph type="pic" sz="quarter" idx="15"/>
          </p:nvPr>
        </p:nvSpPr>
        <p:spPr>
          <a:xfrm>
            <a:off x="5314950" y="1648028"/>
            <a:ext cx="4119563" cy="4397375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</p:spTree>
    <p:extLst>
      <p:ext uri="{BB962C8B-B14F-4D97-AF65-F5344CB8AC3E}">
        <p14:creationId xmlns:p14="http://schemas.microsoft.com/office/powerpoint/2010/main" val="3021414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e + enc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5067301"/>
            <a:ext cx="9906000" cy="1828800"/>
          </a:xfrm>
          <a:prstGeom prst="rect">
            <a:avLst/>
          </a:prstGeom>
          <a:solidFill>
            <a:srgbClr val="101828">
              <a:alpha val="91765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45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9432" y="1248355"/>
            <a:ext cx="8614721" cy="3443709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Choisir la classification du document : Public, Interne ou Confidentiel | 00/00/2017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TITRE DE LA PRÉSENTATION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/>
          </a:p>
        </p:txBody>
      </p:sp>
      <p:sp>
        <p:nvSpPr>
          <p:cNvPr id="9" name="TextBox 8"/>
          <p:cNvSpPr txBox="1"/>
          <p:nvPr userDrawn="1"/>
        </p:nvSpPr>
        <p:spPr>
          <a:xfrm>
            <a:off x="0" y="4965701"/>
            <a:ext cx="9906000" cy="101600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accent1"/>
              </a:gs>
            </a:gsLst>
            <a:lin ang="16200000" scaled="0"/>
            <a:tileRect/>
          </a:gradFill>
          <a:ln w="9525">
            <a:noFill/>
            <a:round/>
            <a:headEnd/>
            <a:tailEnd/>
          </a:ln>
          <a:effectLst/>
        </p:spPr>
        <p:txBody>
          <a:bodyPr wrap="square" lIns="121837" tIns="0" rIns="103155" bIns="69040" anchor="ctr">
            <a:normAutofit fontScale="25000" lnSpcReduction="20000"/>
          </a:bodyPr>
          <a:lstStyle>
            <a:lvl1pPr marL="0" lvl="0" defTabSz="515813" eaLnBrk="1" latinLnBrk="0" hangingPunct="1">
              <a:buNone/>
              <a:defRPr lang="en-US" sz="4100" b="0" i="0" dirty="0">
                <a:ea typeface="+mn-ea"/>
                <a:cs typeface="+mn-cs"/>
              </a:defRPr>
            </a:lvl1pPr>
          </a:lstStyle>
          <a:p>
            <a:endParaRPr sz="4100">
              <a:solidFill>
                <a:srgbClr val="242424"/>
              </a:solidFill>
            </a:endParaRPr>
          </a:p>
        </p:txBody>
      </p:sp>
      <p:sp>
        <p:nvSpPr>
          <p:cNvPr id="12" name="Espace réservé du texte 11"/>
          <p:cNvSpPr>
            <a:spLocks noGrp="1"/>
          </p:cNvSpPr>
          <p:nvPr>
            <p:ph type="body" sz="quarter" idx="13"/>
          </p:nvPr>
        </p:nvSpPr>
        <p:spPr>
          <a:xfrm>
            <a:off x="619126" y="5241956"/>
            <a:ext cx="8164952" cy="1484282"/>
          </a:xfrm>
        </p:spPr>
        <p:txBody>
          <a:bodyPr anchor="t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pic>
        <p:nvPicPr>
          <p:cNvPr id="11" name="Imag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6940" y="6089653"/>
            <a:ext cx="784193" cy="552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860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e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" descr="Slide_footer_02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5058575"/>
            <a:ext cx="9906000" cy="179942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9433" y="1248355"/>
            <a:ext cx="4189236" cy="3443709"/>
          </a:xfrm>
        </p:spPr>
        <p:txBody>
          <a:bodyPr/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500"/>
              </a:spcAft>
              <a:defRPr sz="2000"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Choisir la classification du document : Public, Interne ou Confidentiel | 00/00/2017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TITRE DE LA PRÉSENTATION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/>
          </a:p>
        </p:txBody>
      </p:sp>
      <p:sp>
        <p:nvSpPr>
          <p:cNvPr id="9" name="TextBox 8"/>
          <p:cNvSpPr txBox="1"/>
          <p:nvPr userDrawn="1"/>
        </p:nvSpPr>
        <p:spPr>
          <a:xfrm>
            <a:off x="0" y="4965701"/>
            <a:ext cx="9906000" cy="101600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accent1"/>
              </a:gs>
            </a:gsLst>
            <a:lin ang="16200000" scaled="0"/>
            <a:tileRect/>
          </a:gradFill>
          <a:ln w="9525">
            <a:noFill/>
            <a:round/>
            <a:headEnd/>
            <a:tailEnd/>
          </a:ln>
          <a:effectLst/>
        </p:spPr>
        <p:txBody>
          <a:bodyPr wrap="square" lIns="121837" tIns="0" rIns="103155" bIns="69040" anchor="ctr">
            <a:normAutofit fontScale="25000" lnSpcReduction="20000"/>
          </a:bodyPr>
          <a:lstStyle>
            <a:lvl1pPr marL="0" lvl="0" defTabSz="515813" eaLnBrk="1" latinLnBrk="0" hangingPunct="1">
              <a:buNone/>
              <a:defRPr lang="en-US" sz="4100" b="0" i="0" dirty="0">
                <a:ea typeface="+mn-ea"/>
                <a:cs typeface="+mn-cs"/>
              </a:defRPr>
            </a:lvl1pPr>
          </a:lstStyle>
          <a:p>
            <a:endParaRPr sz="4100">
              <a:solidFill>
                <a:srgbClr val="242424"/>
              </a:solidFill>
            </a:endParaRPr>
          </a:p>
        </p:txBody>
      </p:sp>
      <p:pic>
        <p:nvPicPr>
          <p:cNvPr id="13" name="Image 12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0336" y="6093107"/>
            <a:ext cx="784356" cy="525600"/>
          </a:xfrm>
          <a:prstGeom prst="rect">
            <a:avLst/>
          </a:prstGeom>
        </p:spPr>
      </p:pic>
      <p:sp>
        <p:nvSpPr>
          <p:cNvPr id="12" name="Content Placeholder 2"/>
          <p:cNvSpPr>
            <a:spLocks noGrp="1"/>
          </p:cNvSpPr>
          <p:nvPr>
            <p:ph idx="13"/>
          </p:nvPr>
        </p:nvSpPr>
        <p:spPr>
          <a:xfrm>
            <a:off x="5073099" y="1248355"/>
            <a:ext cx="4189236" cy="3443709"/>
          </a:xfrm>
        </p:spPr>
        <p:txBody>
          <a:bodyPr/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500"/>
              </a:spcAft>
              <a:defRPr sz="2000"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2058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e + 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" descr="img_meia_puzzle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5059680"/>
            <a:ext cx="9906000" cy="17983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9433" y="1248355"/>
            <a:ext cx="4189236" cy="3443709"/>
          </a:xfrm>
        </p:spPr>
        <p:txBody>
          <a:bodyPr/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500"/>
              </a:spcAft>
              <a:defRPr sz="2000"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Choisir la classification du document : Public, Interne ou Confidentiel | 00/00/2017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TITRE DE LA PRÉSENTATION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/>
          </a:p>
        </p:txBody>
      </p:sp>
      <p:sp>
        <p:nvSpPr>
          <p:cNvPr id="9" name="TextBox 8"/>
          <p:cNvSpPr txBox="1"/>
          <p:nvPr userDrawn="1"/>
        </p:nvSpPr>
        <p:spPr>
          <a:xfrm>
            <a:off x="0" y="4965701"/>
            <a:ext cx="9906000" cy="101600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accent1"/>
              </a:gs>
            </a:gsLst>
            <a:lin ang="16200000" scaled="0"/>
            <a:tileRect/>
          </a:gradFill>
          <a:ln w="9525">
            <a:noFill/>
            <a:round/>
            <a:headEnd/>
            <a:tailEnd/>
          </a:ln>
          <a:effectLst/>
        </p:spPr>
        <p:txBody>
          <a:bodyPr wrap="square" lIns="121837" tIns="0" rIns="103155" bIns="69040" anchor="ctr">
            <a:normAutofit fontScale="25000" lnSpcReduction="20000"/>
          </a:bodyPr>
          <a:lstStyle>
            <a:lvl1pPr marL="0" lvl="0" defTabSz="515813" eaLnBrk="1" latinLnBrk="0" hangingPunct="1">
              <a:buNone/>
              <a:defRPr lang="en-US" sz="4100" b="0" i="0" dirty="0">
                <a:ea typeface="+mn-ea"/>
                <a:cs typeface="+mn-cs"/>
              </a:defRPr>
            </a:lvl1pPr>
          </a:lstStyle>
          <a:p>
            <a:endParaRPr sz="4100">
              <a:solidFill>
                <a:srgbClr val="242424"/>
              </a:solidFill>
            </a:endParaRPr>
          </a:p>
        </p:txBody>
      </p:sp>
      <p:pic>
        <p:nvPicPr>
          <p:cNvPr id="13" name="Image 12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0336" y="6093107"/>
            <a:ext cx="784356" cy="525600"/>
          </a:xfrm>
          <a:prstGeom prst="rect">
            <a:avLst/>
          </a:prstGeom>
        </p:spPr>
      </p:pic>
      <p:sp>
        <p:nvSpPr>
          <p:cNvPr id="12" name="Content Placeholder 2"/>
          <p:cNvSpPr>
            <a:spLocks noGrp="1"/>
          </p:cNvSpPr>
          <p:nvPr>
            <p:ph idx="13"/>
          </p:nvPr>
        </p:nvSpPr>
        <p:spPr>
          <a:xfrm>
            <a:off x="5073099" y="1248355"/>
            <a:ext cx="4189236" cy="3443709"/>
          </a:xfrm>
        </p:spPr>
        <p:txBody>
          <a:bodyPr/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500"/>
              </a:spcAft>
              <a:defRPr sz="2000"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9469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image" Target="../media/image1.png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98553" y="98195"/>
            <a:ext cx="5835600" cy="306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/>
              <a:t>TITRE DE LA PRÉSENTATION</a:t>
            </a:r>
            <a:endParaRPr lang="fr-FR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19432" y="420330"/>
            <a:ext cx="8614721" cy="685800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/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9432" y="1248355"/>
            <a:ext cx="8614721" cy="522774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03105" y="100575"/>
            <a:ext cx="5831048" cy="115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/>
              <a:t>Choisir la classification du document : Public, Interne ou Confidentiel | 00/00/2017 </a:t>
            </a:r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66747" y="0"/>
            <a:ext cx="342000" cy="3996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fld id="{95D1AE67-A6AF-4140-9B54-D4B451EC2AAF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14" name="TextBox 11"/>
          <p:cNvSpPr txBox="1"/>
          <p:nvPr userDrawn="1"/>
        </p:nvSpPr>
        <p:spPr>
          <a:xfrm>
            <a:off x="0" y="6741368"/>
            <a:ext cx="9906000" cy="116632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accent1"/>
              </a:gs>
            </a:gsLst>
            <a:lin ang="16200000" scaled="0"/>
            <a:tileRect/>
          </a:gradFill>
          <a:ln w="9525">
            <a:noFill/>
            <a:round/>
            <a:headEnd/>
            <a:tailEnd/>
          </a:ln>
          <a:effectLst/>
        </p:spPr>
        <p:txBody>
          <a:bodyPr wrap="square" lIns="121837" tIns="0" rIns="103155" bIns="69040" anchor="ctr">
            <a:normAutofit fontScale="25000" lnSpcReduction="20000"/>
          </a:bodyPr>
          <a:lstStyle>
            <a:lvl1pPr marL="0" lvl="0" defTabSz="515813" eaLnBrk="1" latinLnBrk="0" hangingPunct="1">
              <a:buNone/>
              <a:defRPr lang="en-US" sz="4100" b="0" i="0" dirty="0">
                <a:ea typeface="+mn-ea"/>
                <a:cs typeface="+mn-cs"/>
              </a:defRPr>
            </a:lvl1pPr>
          </a:lstStyle>
          <a:p>
            <a:endParaRPr sz="4100">
              <a:solidFill>
                <a:srgbClr val="242424"/>
              </a:solidFill>
            </a:endParaRPr>
          </a:p>
        </p:txBody>
      </p:sp>
      <p:pic>
        <p:nvPicPr>
          <p:cNvPr id="10" name="Image 9"/>
          <p:cNvPicPr>
            <a:picLocks noChangeAspect="1"/>
          </p:cNvPicPr>
          <p:nvPr userDrawn="1"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6939" y="6089653"/>
            <a:ext cx="784195" cy="552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2837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62" r:id="rId3"/>
    <p:sldLayoutId id="2147483690" r:id="rId4"/>
    <p:sldLayoutId id="2147483698" r:id="rId5"/>
    <p:sldLayoutId id="2147483715" r:id="rId6"/>
    <p:sldLayoutId id="2147483679" r:id="rId7"/>
    <p:sldLayoutId id="2147483680" r:id="rId8"/>
    <p:sldLayoutId id="2147483694" r:id="rId9"/>
    <p:sldLayoutId id="2147483695" r:id="rId10"/>
    <p:sldLayoutId id="2147483696" r:id="rId11"/>
    <p:sldLayoutId id="2147483697" r:id="rId12"/>
    <p:sldLayoutId id="2147483664" r:id="rId13"/>
    <p:sldLayoutId id="2147483699" r:id="rId14"/>
    <p:sldLayoutId id="2147483693" r:id="rId15"/>
    <p:sldLayoutId id="2147483714" r:id="rId16"/>
    <p:sldLayoutId id="2147483666" r:id="rId17"/>
    <p:sldLayoutId id="2147483717" r:id="rId18"/>
    <p:sldLayoutId id="2147483716" r:id="rId19"/>
    <p:sldLayoutId id="2147483685" r:id="rId20"/>
    <p:sldLayoutId id="2147483672" r:id="rId21"/>
    <p:sldLayoutId id="2147483678" r:id="rId22"/>
    <p:sldLayoutId id="2147483675" r:id="rId23"/>
    <p:sldLayoutId id="2147483673" r:id="rId24"/>
    <p:sldLayoutId id="2147483712" r:id="rId25"/>
    <p:sldLayoutId id="2147483674" r:id="rId26"/>
    <p:sldLayoutId id="2147483676" r:id="rId27"/>
    <p:sldLayoutId id="2147483688" r:id="rId28"/>
    <p:sldLayoutId id="2147483677" r:id="rId29"/>
    <p:sldLayoutId id="2147483703" r:id="rId30"/>
    <p:sldLayoutId id="2147483702" r:id="rId31"/>
    <p:sldLayoutId id="2147483701" r:id="rId32"/>
    <p:sldLayoutId id="2147483689" r:id="rId33"/>
    <p:sldLayoutId id="2147483692" r:id="rId34"/>
    <p:sldLayoutId id="2147483709" r:id="rId35"/>
    <p:sldLayoutId id="2147483710" r:id="rId36"/>
    <p:sldLayoutId id="2147483711" r:id="rId37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accent1"/>
          </a:solidFill>
          <a:latin typeface="+mn-lt"/>
          <a:ea typeface="+mj-ea"/>
          <a:cs typeface="+mj-cs"/>
        </a:defRPr>
      </a:lvl1pPr>
    </p:titleStyle>
    <p:bodyStyle>
      <a:lvl1pPr marL="180000" indent="-180000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Font typeface="Myriad Pro" panose="020B0503030403020204" pitchFamily="34" charset="0"/>
        <a:buChar char="›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360000" indent="-180000" algn="l" defTabSz="914400" rtl="0" eaLnBrk="1" latinLnBrk="0" hangingPunct="1">
        <a:lnSpc>
          <a:spcPct val="90000"/>
        </a:lnSpc>
        <a:spcBef>
          <a:spcPts val="400"/>
        </a:spcBef>
        <a:buClr>
          <a:schemeClr val="tx1"/>
        </a:buClr>
        <a:buFont typeface="Myriad Pro" panose="020B0503030403020204" pitchFamily="34" charset="0"/>
        <a:buChar char="›"/>
        <a:defRPr sz="18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540000" indent="-180000" algn="l" defTabSz="914400" rtl="0" eaLnBrk="1" latinLnBrk="0" hangingPunct="1">
        <a:lnSpc>
          <a:spcPct val="90000"/>
        </a:lnSpc>
        <a:spcBef>
          <a:spcPts val="200"/>
        </a:spcBef>
        <a:buFont typeface="Myriad Pro" panose="020B0503030403020204" pitchFamily="34" charset="0"/>
        <a:buChar char="›"/>
        <a:defRPr sz="1600" kern="1200">
          <a:solidFill>
            <a:schemeClr val="bg1">
              <a:lumMod val="50000"/>
            </a:schemeClr>
          </a:solidFill>
          <a:latin typeface="+mn-lt"/>
          <a:ea typeface="+mn-ea"/>
          <a:cs typeface="+mn-cs"/>
        </a:defRPr>
      </a:lvl3pPr>
      <a:lvl4pPr marL="720000" indent="-180000" algn="l" defTabSz="914400" rtl="0" eaLnBrk="1" latinLnBrk="0" hangingPunct="1">
        <a:lnSpc>
          <a:spcPct val="90000"/>
        </a:lnSpc>
        <a:spcBef>
          <a:spcPts val="100"/>
        </a:spcBef>
        <a:buFont typeface="Myriad Pro" panose="020B0503030403020204" pitchFamily="34" charset="0"/>
        <a:buChar char="›"/>
        <a:defRPr sz="1400" kern="1200">
          <a:solidFill>
            <a:schemeClr val="accent3"/>
          </a:solidFill>
          <a:latin typeface="+mn-lt"/>
          <a:ea typeface="+mn-ea"/>
          <a:cs typeface="+mn-cs"/>
        </a:defRPr>
      </a:lvl4pPr>
      <a:lvl5pPr marL="900000" indent="-180000" algn="l" defTabSz="914400" rtl="0" eaLnBrk="1" latinLnBrk="0" hangingPunct="1">
        <a:lnSpc>
          <a:spcPct val="90000"/>
        </a:lnSpc>
        <a:spcBef>
          <a:spcPts val="0"/>
        </a:spcBef>
        <a:buFont typeface="Myriad Pro" panose="020B0503030403020204" pitchFamily="34" charset="0"/>
        <a:buChar char="›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ocker.com/" TargetMode="External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9.xml"/><Relationship Id="rId5" Type="http://schemas.openxmlformats.org/officeDocument/2006/relationships/hyperlink" Target="https://hub.docker.com/" TargetMode="External"/><Relationship Id="rId4" Type="http://schemas.openxmlformats.org/officeDocument/2006/relationships/hyperlink" Target="https://docs.docker.com/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canongfi/docker_tp.git" TargetMode="External"/><Relationship Id="rId2" Type="http://schemas.openxmlformats.org/officeDocument/2006/relationships/hyperlink" Target="https://github.com/jcanongfi/docker_tp" TargetMode="Externa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4.jpg"/><Relationship Id="rId4" Type="http://schemas.openxmlformats.org/officeDocument/2006/relationships/image" Target="../media/image53.jp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docker.com/engine/reference/builder/#from" TargetMode="Externa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docker.com/network/host/" TargetMode="Externa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docker.com/network/bridge/" TargetMode="Externa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docker.com/network/overlay/" TargetMode="Externa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docker.com/network/overlay/" TargetMode="Externa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Formation docker </a:t>
            </a:r>
            <a:r>
              <a:rPr lang="fr-FR" dirty="0" err="1"/>
              <a:t>CapCloud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Choisir la classification du document : Public, Interne ou Confidentiel | 00/00/2017 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251D891-DD91-4C1A-8C53-E82EA85ACE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764843">
            <a:off x="540877" y="1038804"/>
            <a:ext cx="2947708" cy="1961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190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82D110C-8B6D-4CE7-A5C0-AC7CE61324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Choisir la classification du document : Public, Interne ou Confidentiel | 00/00/2017 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A1B0CF5-65AB-454A-A424-8D72265177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TITRE DE LA PRÉSENTATION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3BFA8D2-02BB-41C6-B19D-2E1B5F340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10</a:t>
            </a:fld>
            <a:endParaRPr lang="fr-FR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C3A3594D-BA8E-4AC7-BE19-5831C5A63A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7731" y="1852392"/>
            <a:ext cx="7430537" cy="3153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499687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82D110C-8B6D-4CE7-A5C0-AC7CE61324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Choisir la classification du document : Public, Interne ou Confidentiel | 00/00/2017 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A1B0CF5-65AB-454A-A424-8D72265177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TITRE DE LA PRÉSENTATION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3BFA8D2-02BB-41C6-B19D-2E1B5F340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11</a:t>
            </a:fld>
            <a:endParaRPr lang="fr-FR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9E241E78-9F07-4176-BBC5-557F5FDAE6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2021" y="1885734"/>
            <a:ext cx="7401958" cy="3086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562637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82D110C-8B6D-4CE7-A5C0-AC7CE61324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Choisir la classification du document : Public, Interne ou Confidentiel | 00/00/2017 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A1B0CF5-65AB-454A-A424-8D72265177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TITRE DE LA PRÉSENTATION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3BFA8D2-02BB-41C6-B19D-2E1B5F340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12</a:t>
            </a:fld>
            <a:endParaRPr lang="fr-FR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A912384A-6B56-459F-A055-68E8B370F4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1547" y="1842866"/>
            <a:ext cx="7382905" cy="3172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78407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82D110C-8B6D-4CE7-A5C0-AC7CE61324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Choisir la classification du document : Public, Interne ou Confidentiel | 00/00/2017 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A1B0CF5-65AB-454A-A424-8D72265177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TITRE DE LA PRÉSENTATION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3BFA8D2-02BB-41C6-B19D-2E1B5F340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13</a:t>
            </a:fld>
            <a:endParaRPr lang="fr-FR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AB8A902B-5290-4441-BE62-C8C02454D5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7731" y="1838103"/>
            <a:ext cx="7430537" cy="3181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376793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82D110C-8B6D-4CE7-A5C0-AC7CE61324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Choisir la classification du document : Public, Interne ou Confidentiel | 00/00/2017 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A1B0CF5-65AB-454A-A424-8D72265177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TITRE DE LA PRÉSENTATION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3BFA8D2-02BB-41C6-B19D-2E1B5F340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14</a:t>
            </a:fld>
            <a:endParaRPr lang="fr-FR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5C11F66C-086E-417B-BED5-E30750C83E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1547" y="1861919"/>
            <a:ext cx="7382905" cy="3134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469385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E537B359-DA2B-40C6-B3A5-C312FD6BE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15</a:t>
            </a:fld>
            <a:endParaRPr lang="fr-FR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0A33B30C-33C1-42E3-8E14-67029CA8D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Docker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AAAD1AF2-0BD4-430F-B7F1-B07263343E7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FR"/>
              <a:t>Choisir la classification du document : Public, Interne ou Confidentiel | 00/00/2017 </a:t>
            </a:r>
            <a:endParaRPr lang="fr-FR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87BDBCD3-B9EC-4A84-A84A-C422A2D50D5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TITRE DE LA PRÉSENTATION</a:t>
            </a:r>
            <a:endParaRPr lang="fr-FR" dirty="0"/>
          </a:p>
        </p:txBody>
      </p:sp>
      <p:sp>
        <p:nvSpPr>
          <p:cNvPr id="7" name="Espace réservé du texte 7">
            <a:extLst>
              <a:ext uri="{FF2B5EF4-FFF2-40B4-BE49-F238E27FC236}">
                <a16:creationId xmlns:a16="http://schemas.microsoft.com/office/drawing/2014/main" id="{75190DAE-4BA8-46CC-A6A6-48662F2B812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4027" y="1233376"/>
            <a:ext cx="1942239" cy="1441451"/>
          </a:xfrm>
        </p:spPr>
        <p:txBody>
          <a:bodyPr/>
          <a:lstStyle/>
          <a:p>
            <a:r>
              <a:rPr lang="fr-FR" dirty="0"/>
              <a:t>02</a:t>
            </a:r>
          </a:p>
        </p:txBody>
      </p:sp>
      <p:pic>
        <p:nvPicPr>
          <p:cNvPr id="9" name="Image 8" descr="Une image contenant dessin&#10;&#10;Description générée automatiquement">
            <a:extLst>
              <a:ext uri="{FF2B5EF4-FFF2-40B4-BE49-F238E27FC236}">
                <a16:creationId xmlns:a16="http://schemas.microsoft.com/office/drawing/2014/main" id="{50B02936-9701-4AE7-8388-A87D907368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223" y="3487711"/>
            <a:ext cx="2671141" cy="2136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209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2E68121-EB7A-477D-9413-03B58B1712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432" y="420330"/>
            <a:ext cx="8614721" cy="685800"/>
          </a:xfrm>
        </p:spPr>
        <p:txBody>
          <a:bodyPr/>
          <a:lstStyle/>
          <a:p>
            <a:r>
              <a:rPr lang="fr-FR" dirty="0"/>
              <a:t>Plateforme docker et son historique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2D36C95-AD34-4C51-A275-0A6EF91C23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9432" y="1248355"/>
            <a:ext cx="8614721" cy="5227749"/>
          </a:xfrm>
        </p:spPr>
        <p:txBody>
          <a:bodyPr vert="horz" lIns="0" tIns="0" rIns="0" bIns="0" rtlCol="0" anchor="t">
            <a:normAutofit/>
          </a:bodyPr>
          <a:lstStyle/>
          <a:p>
            <a:pPr marL="179705" indent="-179705"/>
            <a:r>
              <a:rPr lang="fr-FR" dirty="0"/>
              <a:t>Docker a été inventé (en France!) par Solomon </a:t>
            </a:r>
            <a:r>
              <a:rPr lang="fr-FR" dirty="0" err="1"/>
              <a:t>Hykes</a:t>
            </a:r>
            <a:r>
              <a:rPr lang="fr-FR" dirty="0"/>
              <a:t> pour un projet interne de la société </a:t>
            </a:r>
            <a:r>
              <a:rPr lang="fr-FR" dirty="0" err="1"/>
              <a:t>dotCloud</a:t>
            </a:r>
            <a:endParaRPr lang="fr-FR" dirty="0">
              <a:cs typeface="Calibri"/>
            </a:endParaRPr>
          </a:p>
          <a:p>
            <a:pPr marL="179705" indent="-179705"/>
            <a:endParaRPr lang="fr-FR" dirty="0">
              <a:cs typeface="Calibri"/>
            </a:endParaRPr>
          </a:p>
          <a:p>
            <a:pPr marL="179705" indent="-179705"/>
            <a:r>
              <a:rPr lang="fr-FR" dirty="0"/>
              <a:t>Le projet a été développé en </a:t>
            </a:r>
            <a:r>
              <a:rPr lang="fr-FR" dirty="0" err="1"/>
              <a:t>opensource</a:t>
            </a:r>
            <a:r>
              <a:rPr lang="fr-FR" dirty="0"/>
              <a:t> le 23 mars 2013</a:t>
            </a:r>
            <a:endParaRPr lang="fr-FR" dirty="0">
              <a:cs typeface="Calibri"/>
            </a:endParaRPr>
          </a:p>
          <a:p>
            <a:pPr marL="359410" lvl="1" indent="-179705"/>
            <a:r>
              <a:rPr lang="fr-FR" dirty="0"/>
              <a:t>Docker a donc soufflé sa 7</a:t>
            </a:r>
            <a:r>
              <a:rPr lang="fr-FR" baseline="30000" dirty="0"/>
              <a:t>ème</a:t>
            </a:r>
            <a:r>
              <a:rPr lang="fr-FR" dirty="0"/>
              <a:t> bougie</a:t>
            </a:r>
            <a:endParaRPr lang="fr-FR" dirty="0">
              <a:cs typeface="Calibri"/>
            </a:endParaRPr>
          </a:p>
          <a:p>
            <a:pPr marL="179705" indent="-179705"/>
            <a:endParaRPr lang="fr-FR" dirty="0">
              <a:cs typeface="Calibri"/>
            </a:endParaRPr>
          </a:p>
          <a:p>
            <a:pPr marL="179705" indent="-179705"/>
            <a:endParaRPr lang="fr-FR" dirty="0">
              <a:cs typeface="Calibri"/>
            </a:endParaRPr>
          </a:p>
          <a:p>
            <a:pPr marL="179705" indent="-179705"/>
            <a:r>
              <a:rPr lang="fr-FR" dirty="0"/>
              <a:t>Le 1</a:t>
            </a:r>
            <a:r>
              <a:rPr lang="fr-FR" baseline="30000" dirty="0"/>
              <a:t>er</a:t>
            </a:r>
            <a:r>
              <a:rPr lang="fr-FR" dirty="0"/>
              <a:t> mars 2017 voit naître la séparation entre la </a:t>
            </a:r>
            <a:r>
              <a:rPr lang="fr-FR" dirty="0" err="1"/>
              <a:t>community</a:t>
            </a:r>
            <a:r>
              <a:rPr lang="fr-FR" dirty="0"/>
              <a:t> </a:t>
            </a:r>
            <a:r>
              <a:rPr lang="fr-FR" dirty="0" err="1"/>
              <a:t>edition</a:t>
            </a:r>
            <a:r>
              <a:rPr lang="fr-FR" dirty="0"/>
              <a:t> et </a:t>
            </a:r>
            <a:r>
              <a:rPr lang="fr-FR" dirty="0" err="1"/>
              <a:t>l’enterprise</a:t>
            </a:r>
            <a:r>
              <a:rPr lang="fr-FR" dirty="0"/>
              <a:t> </a:t>
            </a:r>
            <a:r>
              <a:rPr lang="fr-FR" dirty="0" err="1"/>
              <a:t>edition</a:t>
            </a:r>
            <a:endParaRPr lang="fr-FR" dirty="0">
              <a:cs typeface="Calibri"/>
            </a:endParaRPr>
          </a:p>
          <a:p>
            <a:pPr marL="359410" lvl="1" indent="-179705"/>
            <a:r>
              <a:rPr lang="fr-FR" dirty="0"/>
              <a:t>Version 17.03.0-ce</a:t>
            </a:r>
            <a:endParaRPr lang="fr-FR" dirty="0">
              <a:cs typeface="Calibri"/>
            </a:endParaRPr>
          </a:p>
          <a:p>
            <a:pPr marL="359410" lvl="1" indent="-179705"/>
            <a:endParaRPr lang="fr-FR" dirty="0">
              <a:cs typeface="Calibri"/>
            </a:endParaRPr>
          </a:p>
          <a:p>
            <a:pPr marL="179705" indent="-179705"/>
            <a:r>
              <a:rPr lang="fr-FR" dirty="0"/>
              <a:t>Actuellement, nous en sommes à la version 19.03.9 (15 mai 2020)</a:t>
            </a:r>
            <a:endParaRPr lang="fr-FR" dirty="0">
              <a:cs typeface="Calibri"/>
            </a:endParaRPr>
          </a:p>
          <a:p>
            <a:pPr marL="179705" indent="-179705"/>
            <a:r>
              <a:rPr lang="fr-FR" dirty="0"/>
              <a:t>La version </a:t>
            </a:r>
            <a:r>
              <a:rPr lang="fr-FR" dirty="0" err="1"/>
              <a:t>enterprise</a:t>
            </a:r>
            <a:r>
              <a:rPr lang="fr-FR" dirty="0"/>
              <a:t> correspond à une souscription à une plateforme en ligne</a:t>
            </a:r>
            <a:endParaRPr lang="fr-FR" dirty="0">
              <a:cs typeface="Calibri"/>
            </a:endParaRPr>
          </a:p>
          <a:p>
            <a:pPr marL="359410" lvl="1" indent="-179705"/>
            <a:r>
              <a:rPr lang="fr-FR" dirty="0"/>
              <a:t>Plus de sécurité (repos privés illimités, scan faille de sécurité)</a:t>
            </a:r>
            <a:endParaRPr lang="fr-FR" dirty="0">
              <a:cs typeface="Calibri"/>
            </a:endParaRPr>
          </a:p>
          <a:p>
            <a:pPr marL="359410" lvl="1" indent="-179705"/>
            <a:r>
              <a:rPr lang="fr-FR" dirty="0"/>
              <a:t>Plus de confiance (authenticité des images)</a:t>
            </a:r>
            <a:endParaRPr lang="fr-FR" dirty="0">
              <a:cs typeface="Calibri"/>
            </a:endParaRPr>
          </a:p>
          <a:p>
            <a:pPr marL="359410" lvl="1" indent="-179705"/>
            <a:endParaRPr lang="fr-FR" dirty="0">
              <a:cs typeface="Calibri"/>
            </a:endParaRPr>
          </a:p>
          <a:p>
            <a:pPr marL="179705" indent="-179705"/>
            <a:endParaRPr lang="fr-FR" dirty="0">
              <a:cs typeface="Calibri"/>
            </a:endParaRPr>
          </a:p>
          <a:p>
            <a:pPr marL="179705" indent="-179705"/>
            <a:endParaRPr lang="fr-FR" dirty="0">
              <a:cs typeface="Calibri"/>
            </a:endParaRP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11B6AAC-AA28-48CB-98ED-64680B21EA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03105" y="100575"/>
            <a:ext cx="5831048" cy="115200"/>
          </a:xfrm>
        </p:spPr>
        <p:txBody>
          <a:bodyPr/>
          <a:lstStyle/>
          <a:p>
            <a:r>
              <a:rPr lang="fr-FR"/>
              <a:t>Choisir la classification du document : Public, Interne ou Confidentiel | 00/00/2017 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78FDC32-7F3D-4642-8CDD-FED78AF6D4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98553" y="98195"/>
            <a:ext cx="5835600" cy="306000"/>
          </a:xfrm>
        </p:spPr>
        <p:txBody>
          <a:bodyPr/>
          <a:lstStyle/>
          <a:p>
            <a:r>
              <a:rPr lang="fr-FR"/>
              <a:t>TITRE DE LA PRÉSENTATION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DB23658-EB4F-4B45-8476-F5A0F2113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66747" y="0"/>
            <a:ext cx="342000" cy="399600"/>
          </a:xfrm>
        </p:spPr>
        <p:txBody>
          <a:bodyPr/>
          <a:lstStyle/>
          <a:p>
            <a:fld id="{95D1AE67-A6AF-4140-9B54-D4B451EC2AAF}" type="slidenum">
              <a:rPr lang="fr-FR" smtClean="0"/>
              <a:t>16</a:t>
            </a:fld>
            <a:endParaRPr lang="fr-FR"/>
          </a:p>
        </p:txBody>
      </p:sp>
      <p:pic>
        <p:nvPicPr>
          <p:cNvPr id="8" name="Image 7" descr="Une image contenant dessin&#10;&#10;Description générée automatiquement">
            <a:extLst>
              <a:ext uri="{FF2B5EF4-FFF2-40B4-BE49-F238E27FC236}">
                <a16:creationId xmlns:a16="http://schemas.microsoft.com/office/drawing/2014/main" id="{DD5D1119-622C-4324-A935-25E955440F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4518" y="1614280"/>
            <a:ext cx="1905000" cy="156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210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2E68121-EB7A-477D-9413-03B58B1712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432" y="420330"/>
            <a:ext cx="8614721" cy="685800"/>
          </a:xfrm>
        </p:spPr>
        <p:txBody>
          <a:bodyPr anchor="ctr">
            <a:normAutofit/>
          </a:bodyPr>
          <a:lstStyle/>
          <a:p>
            <a:r>
              <a:rPr lang="fr-FR" dirty="0"/>
              <a:t>Plateforme docker sur le web</a:t>
            </a:r>
          </a:p>
        </p:txBody>
      </p:sp>
      <p:pic>
        <p:nvPicPr>
          <p:cNvPr id="8" name="Image 7" descr="Une image contenant dessin&#10;&#10;Description générée automatiquement">
            <a:extLst>
              <a:ext uri="{FF2B5EF4-FFF2-40B4-BE49-F238E27FC236}">
                <a16:creationId xmlns:a16="http://schemas.microsoft.com/office/drawing/2014/main" id="{BD9F4AB2-BCD2-471C-AB1F-D2BC408282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480" y="1248355"/>
            <a:ext cx="4013141" cy="3443709"/>
          </a:xfrm>
          <a:prstGeom prst="rect">
            <a:avLst/>
          </a:prstGeom>
          <a:noFill/>
        </p:spPr>
      </p:pic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11B6AAC-AA28-48CB-98ED-64680B21EA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03105" y="100575"/>
            <a:ext cx="5831048" cy="115200"/>
          </a:xfrm>
        </p:spPr>
        <p:txBody>
          <a:bodyPr anchor="ctr">
            <a:normAutofit fontScale="92500" lnSpcReduction="20000"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fr-FR" sz="200"/>
              <a:t>Choisir la classification du document : Public, Interne ou Confidentiel | 00/00/2017 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78FDC32-7F3D-4642-8CDD-FED78AF6D4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98553" y="98195"/>
            <a:ext cx="5835600" cy="306000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r>
              <a:rPr lang="fr-FR"/>
              <a:t>TITRE DE LA PRÉSENTATION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DB23658-EB4F-4B45-8476-F5A0F2113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66747" y="0"/>
            <a:ext cx="342000" cy="3996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95D1AE67-A6AF-4140-9B54-D4B451EC2AAF}" type="slidenum">
              <a:rPr lang="fr-FR" smtClean="0"/>
              <a:pPr>
                <a:spcAft>
                  <a:spcPts val="600"/>
                </a:spcAft>
              </a:pPr>
              <a:t>17</a:t>
            </a:fld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2D36C95-AD34-4C51-A275-0A6EF91C2342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073099" y="1248355"/>
            <a:ext cx="4189236" cy="3443709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endParaRPr lang="fr-FR"/>
          </a:p>
          <a:p>
            <a:pPr>
              <a:lnSpc>
                <a:spcPct val="90000"/>
              </a:lnSpc>
            </a:pPr>
            <a:r>
              <a:rPr lang="fr-FR" dirty="0"/>
              <a:t>Site institutionnel : </a:t>
            </a:r>
            <a:r>
              <a:rPr lang="fr-FR" dirty="0">
                <a:hlinkClick r:id="rId3"/>
              </a:rPr>
              <a:t>https://www.docker.com</a:t>
            </a:r>
            <a:endParaRPr lang="fr-FR"/>
          </a:p>
          <a:p>
            <a:pPr marL="0" indent="0">
              <a:lnSpc>
                <a:spcPct val="90000"/>
              </a:lnSpc>
              <a:buNone/>
            </a:pPr>
            <a:endParaRPr lang="fr-FR"/>
          </a:p>
          <a:p>
            <a:pPr>
              <a:lnSpc>
                <a:spcPct val="90000"/>
              </a:lnSpc>
            </a:pPr>
            <a:r>
              <a:rPr lang="fr-FR" dirty="0"/>
              <a:t>Documentation : </a:t>
            </a:r>
            <a:r>
              <a:rPr lang="fr-FR" dirty="0">
                <a:hlinkClick r:id="rId4"/>
              </a:rPr>
              <a:t>https://docs.docker.com</a:t>
            </a:r>
            <a:endParaRPr lang="fr-FR"/>
          </a:p>
          <a:p>
            <a:pPr>
              <a:lnSpc>
                <a:spcPct val="90000"/>
              </a:lnSpc>
            </a:pPr>
            <a:endParaRPr lang="fr-FR"/>
          </a:p>
          <a:p>
            <a:pPr>
              <a:lnSpc>
                <a:spcPct val="90000"/>
              </a:lnSpc>
            </a:pPr>
            <a:r>
              <a:rPr lang="fr-FR" dirty="0"/>
              <a:t>Catalogue d’images : </a:t>
            </a:r>
            <a:r>
              <a:rPr lang="fr-FR" dirty="0">
                <a:hlinkClick r:id="rId5"/>
              </a:rPr>
              <a:t>https://hub.docker.com</a:t>
            </a:r>
            <a:endParaRPr lang="fr-FR"/>
          </a:p>
          <a:p>
            <a:pPr>
              <a:lnSpc>
                <a:spcPct val="90000"/>
              </a:lnSpc>
            </a:pPr>
            <a:endParaRPr lang="fr-FR"/>
          </a:p>
          <a:p>
            <a:pPr>
              <a:lnSpc>
                <a:spcPct val="90000"/>
              </a:lnSpc>
            </a:pPr>
            <a:endParaRPr lang="fr-FR"/>
          </a:p>
          <a:p>
            <a:pPr>
              <a:lnSpc>
                <a:spcPct val="90000"/>
              </a:lnSpc>
            </a:pP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07360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82D110C-8B6D-4CE7-A5C0-AC7CE61324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Choisir la classification du document : Public, Interne ou Confidentiel | 00/00/2017 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A1B0CF5-65AB-454A-A424-8D72265177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TITRE DE LA PRÉSENTATION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3BFA8D2-02BB-41C6-B19D-2E1B5F340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18</a:t>
            </a:fld>
            <a:endParaRPr lang="fr-FR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70F90F37-5BD7-4289-94EA-EC78FD1E85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2968" y="1847629"/>
            <a:ext cx="7440063" cy="3162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220215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82D110C-8B6D-4CE7-A5C0-AC7CE61324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Choisir la classification du document : Public, Interne ou Confidentiel | 00/00/2017 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A1B0CF5-65AB-454A-A424-8D72265177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TITRE DE LA PRÉSENTATION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3BFA8D2-02BB-41C6-B19D-2E1B5F340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19</a:t>
            </a:fld>
            <a:endParaRPr lang="fr-FR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1FFC54B1-CB37-4AF4-8563-EC0A4321EB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7258" y="1866682"/>
            <a:ext cx="7411484" cy="3124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370862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>
          <a:xfrm>
            <a:off x="619432" y="420330"/>
            <a:ext cx="8826785" cy="685800"/>
          </a:xfrm>
        </p:spPr>
        <p:txBody>
          <a:bodyPr>
            <a:normAutofit/>
          </a:bodyPr>
          <a:lstStyle/>
          <a:p>
            <a:r>
              <a:rPr lang="fr-FR" dirty="0"/>
              <a:t>Objectif de la formation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>
          <a:xfrm>
            <a:off x="325464" y="1248355"/>
            <a:ext cx="9182746" cy="5227749"/>
          </a:xfrm>
        </p:spPr>
        <p:txBody>
          <a:bodyPr>
            <a:normAutofit/>
          </a:bodyPr>
          <a:lstStyle/>
          <a:p>
            <a:r>
              <a:rPr lang="fr-FR" b="1" dirty="0"/>
              <a:t>Au travers de cette (mini) formation :</a:t>
            </a:r>
          </a:p>
          <a:p>
            <a:pPr lvl="1"/>
            <a:r>
              <a:rPr lang="fr-FR" b="1" dirty="0"/>
              <a:t>De quels besoins sont nés les containers</a:t>
            </a:r>
          </a:p>
          <a:p>
            <a:pPr lvl="1"/>
            <a:r>
              <a:rPr lang="fr-FR" b="1" dirty="0"/>
              <a:t>Docker, le leader</a:t>
            </a:r>
          </a:p>
          <a:p>
            <a:pPr lvl="1"/>
            <a:r>
              <a:rPr lang="fr-FR" b="1" dirty="0"/>
              <a:t>Préciser l’architecture docker (image, layer, container, </a:t>
            </a:r>
            <a:r>
              <a:rPr lang="fr-FR" b="1" dirty="0" err="1"/>
              <a:t>registry</a:t>
            </a:r>
            <a:r>
              <a:rPr lang="fr-FR" b="1" dirty="0"/>
              <a:t>, docker hub)</a:t>
            </a:r>
          </a:p>
          <a:p>
            <a:pPr lvl="1"/>
            <a:r>
              <a:rPr lang="fr-FR" b="1" dirty="0"/>
              <a:t>Comment utiliser docker</a:t>
            </a:r>
          </a:p>
          <a:p>
            <a:pPr lvl="1"/>
            <a:r>
              <a:rPr lang="fr-FR" b="1" dirty="0"/>
              <a:t>Nous prendrons comme fil conducteur l’installation de </a:t>
            </a:r>
            <a:r>
              <a:rPr lang="fr-FR" b="1" dirty="0" err="1"/>
              <a:t>tomcat</a:t>
            </a:r>
            <a:endParaRPr lang="fr-FR" b="1" dirty="0"/>
          </a:p>
          <a:p>
            <a:pPr marL="180000" lvl="1" indent="0">
              <a:buNone/>
            </a:pPr>
            <a:endParaRPr lang="fr-FR" b="1" dirty="0"/>
          </a:p>
          <a:p>
            <a:pPr lvl="1"/>
            <a:endParaRPr lang="fr-FR" b="1" dirty="0"/>
          </a:p>
          <a:p>
            <a:pPr lvl="1"/>
            <a:endParaRPr lang="fr-FR" b="1" dirty="0"/>
          </a:p>
          <a:p>
            <a:pPr lvl="1"/>
            <a:endParaRPr lang="fr-FR" b="1" dirty="0"/>
          </a:p>
          <a:p>
            <a:pPr marL="180000" lvl="1" indent="0">
              <a:buNone/>
            </a:pPr>
            <a:endParaRPr lang="fr-FR" b="1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Choisir la classification du document : Public, Interne ou Confidentiel | 00/00/2017 </a:t>
            </a:r>
          </a:p>
        </p:txBody>
      </p:sp>
      <p:sp>
        <p:nvSpPr>
          <p:cNvPr id="27" name="Espace réservé du pied de page 2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TITRE DE LA PRÉSENTATION</a:t>
            </a:r>
          </a:p>
        </p:txBody>
      </p:sp>
      <p:sp>
        <p:nvSpPr>
          <p:cNvPr id="28" name="Espace réservé du numéro de diapositive 2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2</a:t>
            </a:fld>
            <a:endParaRPr lang="fr-FR"/>
          </a:p>
        </p:txBody>
      </p:sp>
      <p:pic>
        <p:nvPicPr>
          <p:cNvPr id="3" name="Image 2" descr="Une image contenant dessin, signe&#10;&#10;Description générée automatiquement">
            <a:extLst>
              <a:ext uri="{FF2B5EF4-FFF2-40B4-BE49-F238E27FC236}">
                <a16:creationId xmlns:a16="http://schemas.microsoft.com/office/drawing/2014/main" id="{C2C3C663-9DE5-45CB-B02F-19B7854BF1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6308" y="3397089"/>
            <a:ext cx="3221240" cy="3221240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53AA2C9E-6460-4857-98A7-17626E2476A8}"/>
              </a:ext>
            </a:extLst>
          </p:cNvPr>
          <p:cNvSpPr txBox="1"/>
          <p:nvPr/>
        </p:nvSpPr>
        <p:spPr>
          <a:xfrm>
            <a:off x="3398553" y="4679267"/>
            <a:ext cx="598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rgbClr val="FF0000"/>
                </a:solidFill>
              </a:rPr>
              <a:t>UN</a:t>
            </a:r>
          </a:p>
        </p:txBody>
      </p:sp>
      <p:grpSp>
        <p:nvGrpSpPr>
          <p:cNvPr id="10" name="Groupe 9">
            <a:extLst>
              <a:ext uri="{FF2B5EF4-FFF2-40B4-BE49-F238E27FC236}">
                <a16:creationId xmlns:a16="http://schemas.microsoft.com/office/drawing/2014/main" id="{2E6F2D3D-77EA-4D9F-851F-B395E0A4C9B0}"/>
              </a:ext>
            </a:extLst>
          </p:cNvPr>
          <p:cNvGrpSpPr/>
          <p:nvPr/>
        </p:nvGrpSpPr>
        <p:grpSpPr>
          <a:xfrm>
            <a:off x="3812687" y="3728350"/>
            <a:ext cx="2096037" cy="2539928"/>
            <a:chOff x="5406887" y="3406567"/>
            <a:chExt cx="1421407" cy="1279359"/>
          </a:xfrm>
        </p:grpSpPr>
        <p:cxnSp>
          <p:nvCxnSpPr>
            <p:cNvPr id="11" name="Connecteur droit avec flèche 10">
              <a:extLst>
                <a:ext uri="{FF2B5EF4-FFF2-40B4-BE49-F238E27FC236}">
                  <a16:creationId xmlns:a16="http://schemas.microsoft.com/office/drawing/2014/main" id="{4A6DBCA6-43A5-440A-8873-14ACDCDD992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406887" y="3406567"/>
              <a:ext cx="1421407" cy="1279359"/>
            </a:xfrm>
            <a:prstGeom prst="straightConnector1">
              <a:avLst/>
            </a:prstGeom>
            <a:ln w="104775">
              <a:solidFill>
                <a:srgbClr val="FF0000"/>
              </a:solidFill>
              <a:tailEnd type="non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2" name="Connecteur droit avec flèche 11">
              <a:extLst>
                <a:ext uri="{FF2B5EF4-FFF2-40B4-BE49-F238E27FC236}">
                  <a16:creationId xmlns:a16="http://schemas.microsoft.com/office/drawing/2014/main" id="{CE327F58-549E-4A91-9C8E-893CFD5DFC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06887" y="3429000"/>
              <a:ext cx="1421407" cy="1225177"/>
            </a:xfrm>
            <a:prstGeom prst="straightConnector1">
              <a:avLst/>
            </a:prstGeom>
            <a:ln w="104775">
              <a:solidFill>
                <a:srgbClr val="FF0000"/>
              </a:solidFill>
              <a:tailEnd type="non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7371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2E68121-EB7A-477D-9413-03B58B171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Travaux Pratiques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2D36C95-AD34-4C51-A275-0A6EF91C23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0" rIns="0" bIns="0" rtlCol="0" anchor="t">
            <a:normAutofit/>
          </a:bodyPr>
          <a:lstStyle/>
          <a:p>
            <a:pPr marL="179705" indent="-179705"/>
            <a:r>
              <a:rPr lang="fr-FR" dirty="0"/>
              <a:t>Une VM a été créée par participant</a:t>
            </a:r>
            <a:endParaRPr lang="fr-FR"/>
          </a:p>
          <a:p>
            <a:pPr marL="179705" indent="-179705"/>
            <a:endParaRPr lang="fr-FR" dirty="0">
              <a:solidFill>
                <a:srgbClr val="303F48"/>
              </a:solidFill>
            </a:endParaRPr>
          </a:p>
          <a:p>
            <a:pPr marL="359410" lvl="1" indent="-179705"/>
            <a:r>
              <a:rPr lang="fr-FR" dirty="0"/>
              <a:t>Arnaud Hache : capcloud-1.westeurope.cloudapp.azure.com</a:t>
            </a:r>
            <a:endParaRPr lang="fr-FR" dirty="0">
              <a:cs typeface="Calibri"/>
            </a:endParaRPr>
          </a:p>
          <a:p>
            <a:pPr marL="359410" lvl="1" indent="-179705"/>
            <a:r>
              <a:rPr lang="fr-FR" dirty="0"/>
              <a:t>Gérard </a:t>
            </a:r>
            <a:r>
              <a:rPr lang="fr-FR" dirty="0" err="1"/>
              <a:t>Farand</a:t>
            </a:r>
            <a:r>
              <a:rPr lang="fr-FR" dirty="0"/>
              <a:t> : capcloud-2.westeurope.cloudapp.azure.com</a:t>
            </a:r>
            <a:endParaRPr lang="fr-FR" dirty="0">
              <a:cs typeface="Calibri"/>
            </a:endParaRPr>
          </a:p>
          <a:p>
            <a:pPr marL="359410" lvl="1" indent="-179705"/>
            <a:r>
              <a:rPr lang="fr-FR" dirty="0"/>
              <a:t>Julien Gérard : capcloud-3.westeurope.cloudapp.azure.com</a:t>
            </a:r>
            <a:endParaRPr lang="fr-FR" dirty="0">
              <a:cs typeface="Calibri"/>
            </a:endParaRPr>
          </a:p>
          <a:p>
            <a:pPr marL="359410" lvl="1" indent="-179705"/>
            <a:r>
              <a:rPr lang="fr-FR" dirty="0"/>
              <a:t>Gaël Jehanin : capcloud-4.westeurope.cloudapp.azure.com</a:t>
            </a:r>
            <a:endParaRPr lang="fr-FR" dirty="0">
              <a:cs typeface="Calibri"/>
            </a:endParaRPr>
          </a:p>
          <a:p>
            <a:pPr marL="359410" lvl="1" indent="-179705"/>
            <a:endParaRPr lang="fr-FR" dirty="0">
              <a:cs typeface="Calibri"/>
            </a:endParaRPr>
          </a:p>
          <a:p>
            <a:pPr marL="179705" lvl="1" indent="0">
              <a:buNone/>
            </a:pPr>
            <a:r>
              <a:rPr lang="fr-FR" dirty="0"/>
              <a:t>User : gfiuser</a:t>
            </a:r>
            <a:endParaRPr lang="fr-FR" dirty="0">
              <a:cs typeface="Calibri"/>
            </a:endParaRPr>
          </a:p>
          <a:p>
            <a:pPr marL="179705" lvl="1" indent="0">
              <a:buNone/>
            </a:pPr>
            <a:r>
              <a:rPr lang="fr-FR" dirty="0" err="1"/>
              <a:t>Password</a:t>
            </a:r>
            <a:r>
              <a:rPr lang="fr-FR" dirty="0"/>
              <a:t> : G0T0cloud2020!</a:t>
            </a:r>
            <a:endParaRPr lang="fr-FR" dirty="0">
              <a:cs typeface="Calibri"/>
            </a:endParaRPr>
          </a:p>
          <a:p>
            <a:pPr marL="179705" indent="-179705"/>
            <a:endParaRPr lang="fr-FR" dirty="0">
              <a:cs typeface="Calibri"/>
            </a:endParaRPr>
          </a:p>
          <a:p>
            <a:pPr marL="0" indent="0">
              <a:buNone/>
            </a:pPr>
            <a:r>
              <a:rPr lang="fr-FR" dirty="0"/>
              <a:t>Les </a:t>
            </a:r>
            <a:r>
              <a:rPr lang="fr-FR" dirty="0" err="1"/>
              <a:t>VMs</a:t>
            </a:r>
            <a:r>
              <a:rPr lang="fr-FR" dirty="0"/>
              <a:t> sont basées sur Debian</a:t>
            </a:r>
            <a:endParaRPr lang="fr-FR" dirty="0">
              <a:cs typeface="Calibri"/>
            </a:endParaRPr>
          </a:p>
          <a:p>
            <a:pPr marL="0" indent="0">
              <a:buNone/>
            </a:pPr>
            <a:endParaRPr lang="fr-FR" dirty="0"/>
          </a:p>
          <a:p>
            <a:pPr marL="179705" indent="-179705"/>
            <a:endParaRPr lang="fr-FR" dirty="0">
              <a:cs typeface="Calibri"/>
            </a:endParaRPr>
          </a:p>
          <a:p>
            <a:pPr marL="179705" indent="-179705"/>
            <a:endParaRPr lang="fr-FR" dirty="0">
              <a:cs typeface="Calibri"/>
            </a:endParaRPr>
          </a:p>
          <a:p>
            <a:pPr marL="179705" indent="-179705"/>
            <a:endParaRPr lang="fr-FR" dirty="0">
              <a:cs typeface="Calibri"/>
            </a:endParaRPr>
          </a:p>
          <a:p>
            <a:pPr marL="179705" indent="-179705"/>
            <a:endParaRPr lang="fr-FR" dirty="0">
              <a:cs typeface="Calibri"/>
            </a:endParaRPr>
          </a:p>
          <a:p>
            <a:pPr marL="179705" indent="-179705"/>
            <a:endParaRPr lang="fr-FR" dirty="0">
              <a:cs typeface="Calibri"/>
            </a:endParaRPr>
          </a:p>
          <a:p>
            <a:pPr marL="179705" indent="-179705"/>
            <a:endParaRPr lang="fr-FR" dirty="0">
              <a:cs typeface="Calibri"/>
            </a:endParaRPr>
          </a:p>
          <a:p>
            <a:pPr marL="179705" indent="-179705"/>
            <a:endParaRPr lang="fr-FR" dirty="0">
              <a:cs typeface="Calibri"/>
            </a:endParaRPr>
          </a:p>
          <a:p>
            <a:pPr marL="179705" indent="-179705"/>
            <a:endParaRPr lang="fr-FR" dirty="0">
              <a:cs typeface="Calibri"/>
            </a:endParaRPr>
          </a:p>
          <a:p>
            <a:pPr marL="179705" indent="-179705"/>
            <a:endParaRPr lang="fr-FR" dirty="0">
              <a:cs typeface="Calibri"/>
            </a:endParaRPr>
          </a:p>
          <a:p>
            <a:pPr marL="179705" indent="-179705"/>
            <a:endParaRPr lang="fr-FR" dirty="0">
              <a:cs typeface="Calibri"/>
            </a:endParaRP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11B6AAC-AA28-48CB-98ED-64680B21EA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Choisir la classification du document : Public, Interne ou Confidentiel | 00/00/2017 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78FDC32-7F3D-4642-8CDD-FED78AF6D4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TITRE DE LA PRÉSENTATION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DB23658-EB4F-4B45-8476-F5A0F2113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01437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2E68121-EB7A-477D-9413-03B58B171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Récupération des </a:t>
            </a:r>
            <a:r>
              <a:rPr lang="fr-FR" dirty="0" err="1"/>
              <a:t>TPs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2D36C95-AD34-4C51-A275-0A6EF91C23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0" rIns="0" bIns="0" rtlCol="0" anchor="t">
            <a:normAutofit/>
          </a:bodyPr>
          <a:lstStyle/>
          <a:p>
            <a:pPr marL="179705" indent="-179705"/>
            <a:r>
              <a:rPr lang="fr-FR" dirty="0"/>
              <a:t>Les </a:t>
            </a:r>
            <a:r>
              <a:rPr lang="fr-FR" dirty="0" err="1"/>
              <a:t>TPs</a:t>
            </a:r>
            <a:r>
              <a:rPr lang="fr-FR" dirty="0"/>
              <a:t> sont accessibles en ligne sur le repo </a:t>
            </a:r>
            <a:r>
              <a:rPr lang="fr-FR" dirty="0" err="1"/>
              <a:t>github</a:t>
            </a:r>
            <a:r>
              <a:rPr lang="fr-FR" dirty="0"/>
              <a:t> :</a:t>
            </a:r>
            <a:endParaRPr lang="fr-FR"/>
          </a:p>
          <a:p>
            <a:pPr marL="359410" lvl="1" indent="-179705"/>
            <a:r>
              <a:rPr lang="fr-FR" dirty="0">
                <a:hlinkClick r:id="rId2"/>
              </a:rPr>
              <a:t>https://github.com/gfarandgfi/docker_tp</a:t>
            </a:r>
            <a:endParaRPr lang="fr-FR" dirty="0">
              <a:cs typeface="Calibri"/>
            </a:endParaRPr>
          </a:p>
          <a:p>
            <a:pPr marL="179705" indent="-179705"/>
            <a:r>
              <a:rPr lang="fr-FR" dirty="0"/>
              <a:t>Ils sont plus facilement lisibles directement dans le navigateur</a:t>
            </a:r>
            <a:endParaRPr lang="fr-FR" dirty="0">
              <a:cs typeface="Calibri"/>
            </a:endParaRPr>
          </a:p>
          <a:p>
            <a:pPr marL="179705" indent="-179705"/>
            <a:endParaRPr lang="fr-FR" dirty="0">
              <a:cs typeface="Calibri"/>
            </a:endParaRPr>
          </a:p>
          <a:p>
            <a:pPr marL="179705" indent="-179705"/>
            <a:r>
              <a:rPr lang="fr-FR" dirty="0"/>
              <a:t>Pour certains </a:t>
            </a:r>
            <a:r>
              <a:rPr lang="fr-FR" dirty="0" err="1"/>
              <a:t>TPs</a:t>
            </a:r>
            <a:r>
              <a:rPr lang="fr-FR" dirty="0"/>
              <a:t>, il est nécessaire de récupérer les éléments techniques.</a:t>
            </a:r>
            <a:endParaRPr lang="fr-FR" dirty="0">
              <a:cs typeface="Calibri"/>
            </a:endParaRPr>
          </a:p>
          <a:p>
            <a:pPr marL="179705" indent="-179705"/>
            <a:r>
              <a:rPr lang="fr-FR" dirty="0"/>
              <a:t>Pour cela, il faut cloner le repo suivant:</a:t>
            </a:r>
            <a:endParaRPr lang="fr-FR" dirty="0">
              <a:cs typeface="Calibri"/>
            </a:endParaRPr>
          </a:p>
          <a:p>
            <a:pPr marL="359410" lvl="1" indent="-179705"/>
            <a:r>
              <a:rPr lang="fr-FR" dirty="0"/>
              <a:t>git clone </a:t>
            </a:r>
            <a:r>
              <a:rPr lang="fr-FR" dirty="0">
                <a:hlinkClick r:id="rId3"/>
              </a:rPr>
              <a:t>https://github.com/gfarandgfi/docker_tp.git</a:t>
            </a:r>
            <a:endParaRPr lang="fr-FR" dirty="0">
              <a:cs typeface="Calibri"/>
            </a:endParaRPr>
          </a:p>
          <a:p>
            <a:pPr marL="359410" lvl="1" indent="-179705"/>
            <a:r>
              <a:rPr lang="fr-FR" dirty="0"/>
              <a:t>cd </a:t>
            </a:r>
            <a:r>
              <a:rPr lang="fr-FR" dirty="0" err="1"/>
              <a:t>docker_tp</a:t>
            </a:r>
            <a:endParaRPr lang="fr-FR" dirty="0">
              <a:cs typeface="Calibri"/>
            </a:endParaRPr>
          </a:p>
          <a:p>
            <a:pPr marL="359410" lvl="1" indent="-179705"/>
            <a:endParaRPr lang="fr-FR" dirty="0">
              <a:cs typeface="Calibri"/>
            </a:endParaRPr>
          </a:p>
          <a:p>
            <a:pPr marL="179705" indent="-179705"/>
            <a:r>
              <a:rPr lang="fr-FR" dirty="0"/>
              <a:t>Ensuite, il faut se positionner directement sur la branche correspondante au </a:t>
            </a:r>
            <a:r>
              <a:rPr lang="fr-FR" dirty="0" err="1"/>
              <a:t>tp</a:t>
            </a:r>
            <a:r>
              <a:rPr lang="fr-FR" dirty="0"/>
              <a:t> :</a:t>
            </a:r>
            <a:endParaRPr lang="fr-FR" dirty="0">
              <a:cs typeface="Calibri"/>
            </a:endParaRPr>
          </a:p>
          <a:p>
            <a:pPr marL="359410" lvl="1" indent="-179705"/>
            <a:r>
              <a:rPr lang="fr-FR" dirty="0"/>
              <a:t>git </a:t>
            </a:r>
            <a:r>
              <a:rPr lang="fr-FR" dirty="0" err="1"/>
              <a:t>ckeckout</a:t>
            </a:r>
            <a:r>
              <a:rPr lang="fr-FR" dirty="0"/>
              <a:t> tp-01</a:t>
            </a:r>
            <a:endParaRPr lang="fr-FR" dirty="0">
              <a:cs typeface="Calibri"/>
            </a:endParaRPr>
          </a:p>
          <a:p>
            <a:pPr marL="359410" lvl="1" indent="-179705"/>
            <a:endParaRPr lang="fr-FR" dirty="0">
              <a:cs typeface="Calibri"/>
            </a:endParaRPr>
          </a:p>
          <a:p>
            <a:pPr marL="359410" lvl="1" indent="-179705"/>
            <a:endParaRPr lang="fr-FR" dirty="0">
              <a:cs typeface="Calibri"/>
            </a:endParaRPr>
          </a:p>
          <a:p>
            <a:pPr marL="179705" indent="-179705"/>
            <a:endParaRPr lang="fr-FR" dirty="0">
              <a:cs typeface="Calibri"/>
            </a:endParaRPr>
          </a:p>
          <a:p>
            <a:pPr marL="179705" indent="-179705"/>
            <a:endParaRPr lang="fr-FR" dirty="0">
              <a:cs typeface="Calibri"/>
            </a:endParaRPr>
          </a:p>
          <a:p>
            <a:pPr marL="179705" indent="-179705"/>
            <a:endParaRPr lang="fr-FR" dirty="0">
              <a:cs typeface="Calibri"/>
            </a:endParaRPr>
          </a:p>
          <a:p>
            <a:pPr marL="179705" indent="-179705"/>
            <a:endParaRPr lang="fr-FR" dirty="0">
              <a:cs typeface="Calibri"/>
            </a:endParaRPr>
          </a:p>
          <a:p>
            <a:pPr marL="179705" indent="-179705"/>
            <a:endParaRPr lang="fr-FR" dirty="0">
              <a:cs typeface="Calibri"/>
            </a:endParaRPr>
          </a:p>
          <a:p>
            <a:pPr marL="179705" indent="-179705"/>
            <a:endParaRPr lang="fr-FR" dirty="0">
              <a:cs typeface="Calibri"/>
            </a:endParaRPr>
          </a:p>
          <a:p>
            <a:pPr marL="179705" indent="-179705"/>
            <a:endParaRPr lang="fr-FR" dirty="0">
              <a:cs typeface="Calibri"/>
            </a:endParaRPr>
          </a:p>
          <a:p>
            <a:pPr marL="179705" indent="-179705"/>
            <a:endParaRPr lang="fr-FR" dirty="0">
              <a:cs typeface="Calibri"/>
            </a:endParaRPr>
          </a:p>
          <a:p>
            <a:pPr marL="179705" indent="-179705"/>
            <a:endParaRPr lang="fr-FR" dirty="0">
              <a:cs typeface="Calibri"/>
            </a:endParaRPr>
          </a:p>
          <a:p>
            <a:pPr marL="179705" indent="-179705"/>
            <a:endParaRPr lang="fr-FR" dirty="0">
              <a:cs typeface="Calibri"/>
            </a:endParaRP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11B6AAC-AA28-48CB-98ED-64680B21EA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Choisir la classification du document : Public, Interne ou Confidentiel | 00/00/2017 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78FDC32-7F3D-4642-8CDD-FED78AF6D4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TITRE DE LA PRÉSENTATION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DB23658-EB4F-4B45-8476-F5A0F2113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48342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2E68121-EB7A-477D-9413-03B58B171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Docker CLI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2D36C95-AD34-4C51-A275-0A6EF91C23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fr-FR" dirty="0"/>
          </a:p>
          <a:p>
            <a:r>
              <a:rPr lang="fr-FR" dirty="0"/>
              <a:t>L’outil de commande en ligne (CLI)  s’appelle docker </a:t>
            </a:r>
          </a:p>
          <a:p>
            <a:pPr lvl="1"/>
            <a:r>
              <a:rPr lang="fr-FR" dirty="0"/>
              <a:t>docker –version</a:t>
            </a:r>
          </a:p>
          <a:p>
            <a:pPr lvl="2"/>
            <a:r>
              <a:rPr lang="fr-FR" dirty="0"/>
              <a:t>Donne uniquement la version du client</a:t>
            </a:r>
          </a:p>
          <a:p>
            <a:pPr lvl="2"/>
            <a:endParaRPr lang="fr-FR" dirty="0"/>
          </a:p>
          <a:p>
            <a:pPr lvl="1"/>
            <a:r>
              <a:rPr lang="fr-FR" dirty="0"/>
              <a:t>docker version</a:t>
            </a:r>
          </a:p>
          <a:p>
            <a:pPr lvl="2"/>
            <a:r>
              <a:rPr lang="fr-FR" dirty="0"/>
              <a:t>Donne la version du client, du serveur et de ses dépendances</a:t>
            </a:r>
          </a:p>
          <a:p>
            <a:pPr lvl="2"/>
            <a:endParaRPr lang="fr-FR" dirty="0"/>
          </a:p>
          <a:p>
            <a:pPr lvl="1"/>
            <a:r>
              <a:rPr lang="fr-FR" dirty="0"/>
              <a:t>docker</a:t>
            </a:r>
          </a:p>
          <a:p>
            <a:pPr lvl="2"/>
            <a:r>
              <a:rPr lang="fr-FR" dirty="0"/>
              <a:t>Affiche l’aide en ligne</a:t>
            </a:r>
          </a:p>
          <a:p>
            <a:pPr lvl="2"/>
            <a:endParaRPr lang="fr-FR" dirty="0"/>
          </a:p>
          <a:p>
            <a:r>
              <a:rPr lang="fr-FR" dirty="0"/>
              <a:t>Il est intéressant de noter l’évolution des commandes</a:t>
            </a:r>
          </a:p>
          <a:p>
            <a:pPr lvl="1"/>
            <a:r>
              <a:rPr lang="fr-FR" dirty="0"/>
              <a:t>Historiquement, on appelait la commande « docker &lt;commande&gt; »</a:t>
            </a:r>
          </a:p>
          <a:p>
            <a:pPr lvl="2"/>
            <a:r>
              <a:rPr lang="fr-FR" dirty="0"/>
              <a:t>Mais s’exprimer en un unique mot était peu précis et pouvait devenir confus</a:t>
            </a:r>
          </a:p>
          <a:p>
            <a:pPr lvl="2"/>
            <a:endParaRPr lang="fr-FR" dirty="0"/>
          </a:p>
          <a:p>
            <a:pPr lvl="1"/>
            <a:r>
              <a:rPr lang="fr-FR" dirty="0"/>
              <a:t>Les commandes sont désormais regroupées en catégories suivi d’un verbe</a:t>
            </a:r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11B6AAC-AA28-48CB-98ED-64680B21EA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Choisir la classification du document : Public, Interne ou Confidentiel | 00/00/2017 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78FDC32-7F3D-4642-8CDD-FED78AF6D4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TITRE DE LA PRÉSENTATION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DB23658-EB4F-4B45-8476-F5A0F2113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22</a:t>
            </a:fld>
            <a:endParaRPr lang="fr-FR"/>
          </a:p>
        </p:txBody>
      </p:sp>
      <p:sp>
        <p:nvSpPr>
          <p:cNvPr id="9" name="Titre 1">
            <a:extLst>
              <a:ext uri="{FF2B5EF4-FFF2-40B4-BE49-F238E27FC236}">
                <a16:creationId xmlns:a16="http://schemas.microsoft.com/office/drawing/2014/main" id="{1F41856C-DE16-4C17-B6FD-60F9608AACA9}"/>
              </a:ext>
            </a:extLst>
          </p:cNvPr>
          <p:cNvSpPr txBox="1">
            <a:spLocks/>
          </p:cNvSpPr>
          <p:nvPr/>
        </p:nvSpPr>
        <p:spPr>
          <a:xfrm>
            <a:off x="3233530" y="5932529"/>
            <a:ext cx="2796209" cy="685800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fr-FR" dirty="0"/>
              <a:t> </a:t>
            </a:r>
            <a:r>
              <a:rPr lang="fr-FR" dirty="0">
                <a:solidFill>
                  <a:schemeClr val="tx1"/>
                </a:solidFill>
              </a:rPr>
              <a:t>=&gt; TP 01</a:t>
            </a:r>
          </a:p>
        </p:txBody>
      </p:sp>
    </p:spTree>
    <p:extLst>
      <p:ext uri="{BB962C8B-B14F-4D97-AF65-F5344CB8AC3E}">
        <p14:creationId xmlns:p14="http://schemas.microsoft.com/office/powerpoint/2010/main" val="1025843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2E68121-EB7A-477D-9413-03B58B171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Docker CLI (suite)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2D36C95-AD34-4C51-A275-0A6EF91C23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9432" y="980661"/>
            <a:ext cx="8614721" cy="5495443"/>
          </a:xfrm>
        </p:spPr>
        <p:txBody>
          <a:bodyPr vert="horz" lIns="0" tIns="0" rIns="0" bIns="0" rtlCol="0" anchor="t">
            <a:normAutofit fontScale="92500" lnSpcReduction="10000"/>
          </a:bodyPr>
          <a:lstStyle/>
          <a:p>
            <a:pPr marL="179705" indent="-179705"/>
            <a:r>
              <a:rPr lang="fr-FR" dirty="0"/>
              <a:t>docker image </a:t>
            </a:r>
            <a:r>
              <a:rPr lang="fr-FR" dirty="0" err="1"/>
              <a:t>list</a:t>
            </a:r>
            <a:endParaRPr lang="fr-FR" dirty="0">
              <a:cs typeface="Calibri"/>
            </a:endParaRPr>
          </a:p>
          <a:p>
            <a:pPr marL="359410" lvl="1" indent="-179705"/>
            <a:r>
              <a:rPr lang="fr-FR" dirty="0"/>
              <a:t>Liste les images présentes dans la </a:t>
            </a:r>
            <a:r>
              <a:rPr lang="fr-FR" dirty="0" err="1"/>
              <a:t>registry</a:t>
            </a:r>
            <a:r>
              <a:rPr lang="fr-FR" dirty="0"/>
              <a:t> locale</a:t>
            </a:r>
            <a:endParaRPr lang="fr-FR" dirty="0">
              <a:cs typeface="Calibri"/>
            </a:endParaRPr>
          </a:p>
          <a:p>
            <a:pPr marL="359410" lvl="1" indent="-179705"/>
            <a:r>
              <a:rPr lang="fr-FR" dirty="0"/>
              <a:t>Avec -a  ou --all cela affiche aussi les images </a:t>
            </a:r>
            <a:r>
              <a:rPr lang="fr-FR" dirty="0" err="1"/>
              <a:t>intermédiares</a:t>
            </a:r>
            <a:endParaRPr lang="fr-FR" dirty="0">
              <a:cs typeface="Calibri"/>
            </a:endParaRPr>
          </a:p>
          <a:p>
            <a:pPr marL="179705" indent="-179705"/>
            <a:endParaRPr lang="fr-FR" dirty="0">
              <a:cs typeface="Calibri"/>
            </a:endParaRPr>
          </a:p>
          <a:p>
            <a:pPr marL="179705" indent="-179705"/>
            <a:r>
              <a:rPr lang="fr-FR" dirty="0"/>
              <a:t>docker pull &lt;image&gt;</a:t>
            </a:r>
            <a:endParaRPr lang="fr-FR" dirty="0">
              <a:cs typeface="Calibri"/>
            </a:endParaRPr>
          </a:p>
          <a:p>
            <a:pPr marL="359410" lvl="1" indent="-179705"/>
            <a:r>
              <a:rPr lang="fr-FR" dirty="0"/>
              <a:t>Télécharge une image depuis une </a:t>
            </a:r>
            <a:r>
              <a:rPr lang="fr-FR" dirty="0" err="1"/>
              <a:t>registry</a:t>
            </a:r>
            <a:endParaRPr lang="fr-FR" dirty="0">
              <a:cs typeface="Calibri"/>
            </a:endParaRPr>
          </a:p>
          <a:p>
            <a:pPr marL="359410" lvl="1" indent="-179705"/>
            <a:endParaRPr lang="fr-FR" dirty="0">
              <a:cs typeface="Calibri"/>
            </a:endParaRPr>
          </a:p>
          <a:p>
            <a:pPr marL="179705" indent="-179705"/>
            <a:r>
              <a:rPr lang="fr-FR" dirty="0"/>
              <a:t>docker 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</a:rPr>
              <a:t>(container) </a:t>
            </a:r>
            <a:r>
              <a:rPr lang="fr-FR" dirty="0" err="1"/>
              <a:t>create</a:t>
            </a:r>
            <a:r>
              <a:rPr lang="fr-FR" dirty="0"/>
              <a:t> &lt;options&gt; &lt;image&gt;</a:t>
            </a:r>
            <a:endParaRPr lang="fr-FR" dirty="0">
              <a:cs typeface="Calibri"/>
            </a:endParaRPr>
          </a:p>
          <a:p>
            <a:pPr marL="359410" lvl="1" indent="-179705"/>
            <a:r>
              <a:rPr lang="fr-FR" dirty="0"/>
              <a:t>Instancie un container à partir d’une image. Le container est </a:t>
            </a:r>
            <a:r>
              <a:rPr lang="fr-FR" dirty="0" err="1"/>
              <a:t>instancé</a:t>
            </a:r>
            <a:r>
              <a:rPr lang="fr-FR" dirty="0"/>
              <a:t>, mais éteint</a:t>
            </a:r>
            <a:endParaRPr lang="fr-FR" dirty="0">
              <a:cs typeface="Calibri"/>
            </a:endParaRPr>
          </a:p>
          <a:p>
            <a:pPr marL="359410" lvl="1" indent="-179705"/>
            <a:r>
              <a:rPr lang="fr-FR" dirty="0"/>
              <a:t>docker container </a:t>
            </a:r>
            <a:r>
              <a:rPr lang="fr-FR" dirty="0" err="1"/>
              <a:t>create</a:t>
            </a:r>
            <a:r>
              <a:rPr lang="fr-FR" dirty="0"/>
              <a:t> ….</a:t>
            </a:r>
            <a:endParaRPr lang="fr-FR" dirty="0">
              <a:cs typeface="Calibri"/>
            </a:endParaRPr>
          </a:p>
          <a:p>
            <a:pPr marL="359410" lvl="1" indent="-179705"/>
            <a:endParaRPr lang="fr-FR" dirty="0">
              <a:cs typeface="Calibri"/>
            </a:endParaRPr>
          </a:p>
          <a:p>
            <a:pPr marL="179705" indent="-179705"/>
            <a:r>
              <a:rPr lang="fr-FR" dirty="0"/>
              <a:t>docker 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</a:rPr>
              <a:t>(container) </a:t>
            </a:r>
            <a:r>
              <a:rPr lang="fr-FR" dirty="0"/>
              <a:t>start &lt;id&gt;</a:t>
            </a:r>
            <a:endParaRPr lang="fr-FR" dirty="0">
              <a:cs typeface="Calibri"/>
            </a:endParaRPr>
          </a:p>
          <a:p>
            <a:pPr marL="359410" lvl="1" indent="-179705"/>
            <a:r>
              <a:rPr lang="fr-FR" dirty="0"/>
              <a:t>Démarre le container</a:t>
            </a:r>
            <a:endParaRPr lang="fr-FR" dirty="0">
              <a:cs typeface="Calibri"/>
            </a:endParaRPr>
          </a:p>
          <a:p>
            <a:pPr marL="359410" lvl="1" indent="-179705"/>
            <a:endParaRPr lang="fr-FR" dirty="0">
              <a:cs typeface="Calibri"/>
            </a:endParaRPr>
          </a:p>
          <a:p>
            <a:pPr marL="179705" indent="-179705"/>
            <a:r>
              <a:rPr lang="fr-FR" dirty="0"/>
              <a:t>docker image/container ls </a:t>
            </a:r>
            <a:endParaRPr lang="fr-FR" dirty="0">
              <a:cs typeface="Calibri"/>
            </a:endParaRPr>
          </a:p>
          <a:p>
            <a:pPr marL="359410" lvl="1" indent="-179705"/>
            <a:r>
              <a:rPr lang="fr-FR" dirty="0"/>
              <a:t>Liste les images/containers présents</a:t>
            </a:r>
            <a:endParaRPr lang="fr-FR" dirty="0">
              <a:cs typeface="Calibri"/>
            </a:endParaRPr>
          </a:p>
          <a:p>
            <a:pPr marL="359410" lvl="1" indent="-179705"/>
            <a:endParaRPr lang="fr-FR" dirty="0">
              <a:cs typeface="Calibri"/>
            </a:endParaRPr>
          </a:p>
          <a:p>
            <a:pPr marL="179705" indent="-179705"/>
            <a:r>
              <a:rPr lang="fr-FR" dirty="0"/>
              <a:t>docker container ls –a</a:t>
            </a:r>
            <a:endParaRPr lang="fr-FR" dirty="0">
              <a:cs typeface="Calibri"/>
            </a:endParaRPr>
          </a:p>
          <a:p>
            <a:pPr marL="359410" lvl="1" indent="-179705"/>
            <a:r>
              <a:rPr lang="fr-FR" dirty="0"/>
              <a:t>Liste aussi les containers terminés</a:t>
            </a:r>
            <a:endParaRPr lang="fr-FR" dirty="0">
              <a:cs typeface="Calibri"/>
            </a:endParaRPr>
          </a:p>
          <a:p>
            <a:pPr marL="359410" lvl="1" indent="-179705"/>
            <a:endParaRPr lang="fr-FR" dirty="0">
              <a:cs typeface="Calibri"/>
            </a:endParaRP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11B6AAC-AA28-48CB-98ED-64680B21EA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Choisir la classification du document : Public, Interne ou Confidentiel | 00/00/2017 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78FDC32-7F3D-4642-8CDD-FED78AF6D4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TITRE DE LA PRÉSENTATION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DB23658-EB4F-4B45-8476-F5A0F2113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23</a:t>
            </a:fld>
            <a:endParaRPr lang="fr-FR"/>
          </a:p>
        </p:txBody>
      </p:sp>
      <p:sp>
        <p:nvSpPr>
          <p:cNvPr id="9" name="Titre 1">
            <a:extLst>
              <a:ext uri="{FF2B5EF4-FFF2-40B4-BE49-F238E27FC236}">
                <a16:creationId xmlns:a16="http://schemas.microsoft.com/office/drawing/2014/main" id="{1F41856C-DE16-4C17-B6FD-60F9608AACA9}"/>
              </a:ext>
            </a:extLst>
          </p:cNvPr>
          <p:cNvSpPr txBox="1">
            <a:spLocks/>
          </p:cNvSpPr>
          <p:nvPr/>
        </p:nvSpPr>
        <p:spPr>
          <a:xfrm>
            <a:off x="5367130" y="5812363"/>
            <a:ext cx="2796209" cy="685800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fr-FR" dirty="0"/>
              <a:t> </a:t>
            </a:r>
            <a:r>
              <a:rPr lang="fr-FR" dirty="0">
                <a:solidFill>
                  <a:schemeClr val="tx1"/>
                </a:solidFill>
              </a:rPr>
              <a:t>=&gt; TP 01</a:t>
            </a:r>
          </a:p>
        </p:txBody>
      </p:sp>
    </p:spTree>
    <p:extLst>
      <p:ext uri="{BB962C8B-B14F-4D97-AF65-F5344CB8AC3E}">
        <p14:creationId xmlns:p14="http://schemas.microsoft.com/office/powerpoint/2010/main" val="3257221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2E68121-EB7A-477D-9413-03B58B171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Docker CLI (suite et fin)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2D36C95-AD34-4C51-A275-0A6EF91C23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fr-FR" dirty="0"/>
          </a:p>
          <a:p>
            <a:r>
              <a:rPr lang="fr-FR" dirty="0"/>
              <a:t>Voici d’autres commandes</a:t>
            </a:r>
          </a:p>
          <a:p>
            <a:pPr lvl="1"/>
            <a:r>
              <a:rPr lang="fr-FR" dirty="0"/>
              <a:t>docker logs &lt;</a:t>
            </a:r>
            <a:r>
              <a:rPr lang="fr-FR" dirty="0" err="1"/>
              <a:t>name</a:t>
            </a:r>
            <a:r>
              <a:rPr lang="fr-FR" dirty="0"/>
              <a:t>&gt;</a:t>
            </a:r>
          </a:p>
          <a:p>
            <a:pPr lvl="2"/>
            <a:r>
              <a:rPr lang="fr-FR" dirty="0"/>
              <a:t>Permet de visualiser les logs</a:t>
            </a:r>
          </a:p>
          <a:p>
            <a:pPr lvl="2"/>
            <a:endParaRPr lang="fr-FR" dirty="0"/>
          </a:p>
          <a:p>
            <a:pPr lvl="1"/>
            <a:r>
              <a:rPr lang="fr-FR" dirty="0"/>
              <a:t>docker (container) </a:t>
            </a:r>
            <a:r>
              <a:rPr lang="fr-FR" dirty="0" err="1"/>
              <a:t>inspect</a:t>
            </a:r>
            <a:r>
              <a:rPr lang="fr-FR" dirty="0"/>
              <a:t> &lt;</a:t>
            </a:r>
            <a:r>
              <a:rPr lang="fr-FR" dirty="0" err="1"/>
              <a:t>name</a:t>
            </a:r>
            <a:r>
              <a:rPr lang="fr-FR" dirty="0"/>
              <a:t>&gt;</a:t>
            </a:r>
          </a:p>
          <a:p>
            <a:pPr lvl="2"/>
            <a:r>
              <a:rPr lang="fr-FR" dirty="0"/>
              <a:t>Donne la version du client, du serveur et de ses dépendances</a:t>
            </a:r>
          </a:p>
          <a:p>
            <a:pPr lvl="2"/>
            <a:endParaRPr lang="fr-FR" dirty="0"/>
          </a:p>
          <a:p>
            <a:pPr lvl="1"/>
            <a:r>
              <a:rPr lang="fr-FR" dirty="0"/>
              <a:t>docker commit &lt;id&gt;/&lt;</a:t>
            </a:r>
            <a:r>
              <a:rPr lang="fr-FR" dirty="0" err="1"/>
              <a:t>name</a:t>
            </a:r>
            <a:r>
              <a:rPr lang="fr-FR" dirty="0"/>
              <a:t>&gt;</a:t>
            </a:r>
          </a:p>
          <a:p>
            <a:pPr lvl="2"/>
            <a:r>
              <a:rPr lang="fr-FR" dirty="0"/>
              <a:t>Fige le container actuel en une nouvelle image</a:t>
            </a:r>
          </a:p>
          <a:p>
            <a:pPr lvl="2"/>
            <a:endParaRPr lang="fr-FR" dirty="0"/>
          </a:p>
          <a:p>
            <a:pPr lvl="1"/>
            <a:r>
              <a:rPr lang="fr-FR" dirty="0"/>
              <a:t>Docker container top &lt;id&gt;/&lt;</a:t>
            </a:r>
            <a:r>
              <a:rPr lang="fr-FR" dirty="0" err="1"/>
              <a:t>name</a:t>
            </a:r>
            <a:r>
              <a:rPr lang="fr-FR" dirty="0"/>
              <a:t>&gt;</a:t>
            </a:r>
          </a:p>
          <a:p>
            <a:pPr lvl="2"/>
            <a:r>
              <a:rPr lang="fr-FR" dirty="0"/>
              <a:t>Affiche les process s’exécutant à l’intérieur du container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11B6AAC-AA28-48CB-98ED-64680B21EA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Choisir la classification du document : Public, Interne ou Confidentiel | 00/00/2017 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78FDC32-7F3D-4642-8CDD-FED78AF6D4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TITRE DE LA PRÉSENTATION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DB23658-EB4F-4B45-8476-F5A0F2113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24</a:t>
            </a:fld>
            <a:endParaRPr lang="fr-FR"/>
          </a:p>
        </p:txBody>
      </p:sp>
      <p:sp>
        <p:nvSpPr>
          <p:cNvPr id="9" name="Titre 1">
            <a:extLst>
              <a:ext uri="{FF2B5EF4-FFF2-40B4-BE49-F238E27FC236}">
                <a16:creationId xmlns:a16="http://schemas.microsoft.com/office/drawing/2014/main" id="{1F41856C-DE16-4C17-B6FD-60F9608AACA9}"/>
              </a:ext>
            </a:extLst>
          </p:cNvPr>
          <p:cNvSpPr txBox="1">
            <a:spLocks/>
          </p:cNvSpPr>
          <p:nvPr/>
        </p:nvSpPr>
        <p:spPr>
          <a:xfrm>
            <a:off x="3233530" y="5932529"/>
            <a:ext cx="2796209" cy="685800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fr-FR" dirty="0"/>
              <a:t> </a:t>
            </a:r>
            <a:r>
              <a:rPr lang="fr-FR" dirty="0">
                <a:solidFill>
                  <a:schemeClr val="tx1"/>
                </a:solidFill>
              </a:rPr>
              <a:t>=&gt; TP ??</a:t>
            </a:r>
          </a:p>
        </p:txBody>
      </p:sp>
    </p:spTree>
    <p:extLst>
      <p:ext uri="{BB962C8B-B14F-4D97-AF65-F5344CB8AC3E}">
        <p14:creationId xmlns:p14="http://schemas.microsoft.com/office/powerpoint/2010/main" val="3043935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2E68121-EB7A-477D-9413-03B58B171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Architecture docker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2D36C95-AD34-4C51-A275-0A6EF91C23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fr-FR" dirty="0"/>
          </a:p>
          <a:p>
            <a:r>
              <a:rPr lang="fr-FR" dirty="0"/>
              <a:t>Daemon  (api server)</a:t>
            </a:r>
          </a:p>
          <a:p>
            <a:r>
              <a:rPr lang="fr-FR" dirty="0"/>
              <a:t>Client (cli)</a:t>
            </a:r>
          </a:p>
          <a:p>
            <a:r>
              <a:rPr lang="fr-FR" dirty="0" err="1"/>
              <a:t>Registry</a:t>
            </a:r>
            <a:endParaRPr lang="fr-FR" dirty="0"/>
          </a:p>
          <a:p>
            <a:r>
              <a:rPr lang="fr-FR" dirty="0"/>
              <a:t>Objets</a:t>
            </a:r>
          </a:p>
          <a:p>
            <a:pPr lvl="1"/>
            <a:r>
              <a:rPr lang="fr-FR" dirty="0"/>
              <a:t>Network</a:t>
            </a:r>
          </a:p>
          <a:p>
            <a:pPr lvl="1"/>
            <a:r>
              <a:rPr lang="fr-FR" dirty="0"/>
              <a:t>Volumes</a:t>
            </a:r>
          </a:p>
          <a:p>
            <a:pPr lvl="1"/>
            <a:r>
              <a:rPr lang="fr-FR" dirty="0"/>
              <a:t>Images</a:t>
            </a:r>
          </a:p>
          <a:p>
            <a:pPr lvl="1"/>
            <a:r>
              <a:rPr lang="fr-FR" dirty="0"/>
              <a:t>Containers</a:t>
            </a:r>
          </a:p>
          <a:p>
            <a:pPr lvl="1"/>
            <a:endParaRPr lang="fr-FR" dirty="0"/>
          </a:p>
          <a:p>
            <a:endParaRPr lang="fr-FR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11B6AAC-AA28-48CB-98ED-64680B21EA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Choisir la classification du document : Public, Interne ou Confidentiel | 00/00/2017 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78FDC32-7F3D-4642-8CDD-FED78AF6D4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TITRE DE LA PRÉSENTATION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DB23658-EB4F-4B45-8476-F5A0F2113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25</a:t>
            </a:fld>
            <a:endParaRPr lang="fr-FR"/>
          </a:p>
        </p:txBody>
      </p:sp>
      <p:pic>
        <p:nvPicPr>
          <p:cNvPr id="8" name="Image 7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46B390D9-0591-4AAB-B14C-0E32C755B9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1885" y="2028666"/>
            <a:ext cx="5792028" cy="4532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317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6BCE1644-4149-4ADE-B28A-2FEA70C91047}"/>
              </a:ext>
            </a:extLst>
          </p:cNvPr>
          <p:cNvSpPr/>
          <p:nvPr/>
        </p:nvSpPr>
        <p:spPr>
          <a:xfrm>
            <a:off x="5049078" y="1954885"/>
            <a:ext cx="4397139" cy="4240506"/>
          </a:xfrm>
          <a:prstGeom prst="rect">
            <a:avLst/>
          </a:prstGeom>
          <a:solidFill>
            <a:srgbClr val="92D05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F74D8CD-509A-44C2-B48F-437E834601E8}"/>
              </a:ext>
            </a:extLst>
          </p:cNvPr>
          <p:cNvSpPr/>
          <p:nvPr/>
        </p:nvSpPr>
        <p:spPr>
          <a:xfrm>
            <a:off x="5148473" y="2820507"/>
            <a:ext cx="4178476" cy="3222484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Titre 4"/>
          <p:cNvSpPr>
            <a:spLocks noGrp="1"/>
          </p:cNvSpPr>
          <p:nvPr>
            <p:ph type="title"/>
          </p:nvPr>
        </p:nvSpPr>
        <p:spPr>
          <a:xfrm>
            <a:off x="325464" y="420330"/>
            <a:ext cx="9120753" cy="685800"/>
          </a:xfrm>
        </p:spPr>
        <p:txBody>
          <a:bodyPr>
            <a:normAutofit/>
          </a:bodyPr>
          <a:lstStyle/>
          <a:p>
            <a:r>
              <a:rPr lang="fr-FR" dirty="0"/>
              <a:t>Architecture de container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>
          <a:xfrm>
            <a:off x="325464" y="1248355"/>
            <a:ext cx="9182746" cy="5227749"/>
          </a:xfrm>
        </p:spPr>
        <p:txBody>
          <a:bodyPr vert="horz" lIns="0" tIns="0" rIns="0" bIns="0" rtlCol="0" anchor="t">
            <a:normAutofit/>
          </a:bodyPr>
          <a:lstStyle/>
          <a:p>
            <a:pPr marL="179705" indent="-179705"/>
            <a:r>
              <a:rPr lang="fr-FR" b="1" dirty="0"/>
              <a:t>Un container est instancié à partir d’une image (plusieurs </a:t>
            </a:r>
            <a:r>
              <a:rPr lang="fr-FR" b="1" dirty="0" err="1"/>
              <a:t>layers</a:t>
            </a:r>
            <a:r>
              <a:rPr lang="fr-FR" b="1" dirty="0"/>
              <a:t> en lecture seule)</a:t>
            </a:r>
            <a:endParaRPr lang="fr-FR" dirty="0"/>
          </a:p>
          <a:p>
            <a:pPr marL="179705" indent="-179705"/>
            <a:r>
              <a:rPr lang="fr-FR" b="1" dirty="0"/>
              <a:t>Un layer supplémentaire en lecture/écriture est superposé à l’image</a:t>
            </a:r>
            <a:endParaRPr lang="fr-FR" b="1" dirty="0">
              <a:cs typeface="Calibri"/>
            </a:endParaRPr>
          </a:p>
          <a:p>
            <a:pPr marL="359410" lvl="1" indent="-179705"/>
            <a:endParaRPr lang="fr-FR" b="1" dirty="0">
              <a:cs typeface="Calibri"/>
            </a:endParaRPr>
          </a:p>
          <a:p>
            <a:pPr marL="359410" lvl="1" indent="-179705"/>
            <a:r>
              <a:rPr lang="fr-FR" b="1" dirty="0"/>
              <a:t>Ainsi, il est possible de créer/modifier/effacer</a:t>
            </a:r>
            <a:br>
              <a:rPr lang="fr-FR" b="1" dirty="0"/>
            </a:br>
            <a:r>
              <a:rPr lang="fr-FR" b="1" dirty="0"/>
              <a:t>des fichiers dans le containers (logs…)</a:t>
            </a:r>
            <a:endParaRPr lang="fr-FR" b="1" dirty="0">
              <a:cs typeface="Calibri"/>
            </a:endParaRPr>
          </a:p>
          <a:p>
            <a:pPr marL="359410" lvl="1" indent="-179705"/>
            <a:endParaRPr lang="fr-FR" b="1" dirty="0">
              <a:cs typeface="Calibri"/>
            </a:endParaRPr>
          </a:p>
          <a:p>
            <a:pPr marL="359410" lvl="1" indent="-179705"/>
            <a:r>
              <a:rPr lang="fr-FR" b="1" dirty="0"/>
              <a:t>Ce layer est éphémère. Tout sera perdu</a:t>
            </a:r>
            <a:br>
              <a:rPr lang="fr-FR" b="1" dirty="0"/>
            </a:br>
            <a:r>
              <a:rPr lang="fr-FR" b="1" dirty="0"/>
              <a:t>lorsque le container sera détruit</a:t>
            </a:r>
            <a:endParaRPr lang="fr-FR" b="1" dirty="0">
              <a:cs typeface="Calibri"/>
            </a:endParaRPr>
          </a:p>
          <a:p>
            <a:pPr marL="359410" lvl="1" indent="-179705"/>
            <a:endParaRPr lang="fr-FR" b="1" dirty="0">
              <a:cs typeface="Calibri"/>
            </a:endParaRPr>
          </a:p>
          <a:p>
            <a:pPr marL="359410" lvl="1" indent="-179705"/>
            <a:r>
              <a:rPr lang="fr-FR" b="1" dirty="0"/>
              <a:t>Le système de layer est moins performant</a:t>
            </a:r>
            <a:br>
              <a:rPr lang="fr-FR" b="1" dirty="0"/>
            </a:br>
            <a:r>
              <a:rPr lang="fr-FR" b="1" dirty="0"/>
              <a:t>qu’un filesystem sur la machine hôte</a:t>
            </a:r>
            <a:endParaRPr lang="fr-FR" b="1" dirty="0">
              <a:cs typeface="Calibri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Choisir la classification du document : Public, Interne ou Confidentiel | 00/00/2017 </a:t>
            </a:r>
          </a:p>
        </p:txBody>
      </p:sp>
      <p:sp>
        <p:nvSpPr>
          <p:cNvPr id="27" name="Espace réservé du pied de page 2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TITRE DE LA PRÉSENTATION</a:t>
            </a:r>
          </a:p>
        </p:txBody>
      </p:sp>
      <p:sp>
        <p:nvSpPr>
          <p:cNvPr id="28" name="Espace réservé du numéro de diapositive 2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26</a:t>
            </a:fld>
            <a:endParaRPr lang="fr-FR"/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DADD5EB1-928B-4015-A3E8-3CEF0AEB2B22}"/>
              </a:ext>
            </a:extLst>
          </p:cNvPr>
          <p:cNvGrpSpPr/>
          <p:nvPr/>
        </p:nvGrpSpPr>
        <p:grpSpPr>
          <a:xfrm>
            <a:off x="5274365" y="5009322"/>
            <a:ext cx="3959788" cy="539272"/>
            <a:chOff x="5274365" y="5009322"/>
            <a:chExt cx="3959788" cy="53927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8C0C123-D1F5-4304-8A74-E32A490FC10C}"/>
                </a:ext>
              </a:extLst>
            </p:cNvPr>
            <p:cNvSpPr/>
            <p:nvPr/>
          </p:nvSpPr>
          <p:spPr>
            <a:xfrm>
              <a:off x="5274365" y="5009322"/>
              <a:ext cx="3959788" cy="5392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9374CF29-54D1-4A13-ABAB-243CC1805855}"/>
                </a:ext>
              </a:extLst>
            </p:cNvPr>
            <p:cNvSpPr txBox="1"/>
            <p:nvPr/>
          </p:nvSpPr>
          <p:spPr>
            <a:xfrm>
              <a:off x="6314722" y="5105088"/>
              <a:ext cx="133177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b="1" dirty="0" err="1"/>
                <a:t>ubuntu:latest</a:t>
              </a:r>
              <a:endParaRPr lang="fr-FR" sz="1600" b="1" dirty="0"/>
            </a:p>
          </p:txBody>
        </p:sp>
      </p:grpSp>
      <p:grpSp>
        <p:nvGrpSpPr>
          <p:cNvPr id="10" name="Groupe 9">
            <a:extLst>
              <a:ext uri="{FF2B5EF4-FFF2-40B4-BE49-F238E27FC236}">
                <a16:creationId xmlns:a16="http://schemas.microsoft.com/office/drawing/2014/main" id="{10ED42B2-DD1F-4CB0-BA4A-99140FB10746}"/>
              </a:ext>
            </a:extLst>
          </p:cNvPr>
          <p:cNvGrpSpPr/>
          <p:nvPr/>
        </p:nvGrpSpPr>
        <p:grpSpPr>
          <a:xfrm>
            <a:off x="5274365" y="3604178"/>
            <a:ext cx="3959788" cy="539272"/>
            <a:chOff x="5274365" y="3604178"/>
            <a:chExt cx="3959788" cy="539272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C70E368-8473-4B63-A07B-3F67F5493C20}"/>
                </a:ext>
              </a:extLst>
            </p:cNvPr>
            <p:cNvSpPr/>
            <p:nvPr/>
          </p:nvSpPr>
          <p:spPr>
            <a:xfrm>
              <a:off x="5274365" y="3604178"/>
              <a:ext cx="3959788" cy="539272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D5077956-28FD-4307-9A4C-A52D2F5F07FB}"/>
                </a:ext>
              </a:extLst>
            </p:cNvPr>
            <p:cNvSpPr txBox="1"/>
            <p:nvPr/>
          </p:nvSpPr>
          <p:spPr>
            <a:xfrm>
              <a:off x="6513161" y="3685329"/>
              <a:ext cx="88036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b="1" dirty="0" err="1"/>
                <a:t>openjdk</a:t>
              </a:r>
              <a:endParaRPr lang="fr-FR" sz="1600" b="1" dirty="0"/>
            </a:p>
          </p:txBody>
        </p:sp>
      </p:grp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36819333-1E91-4ADA-8370-3A769DD337A3}"/>
              </a:ext>
            </a:extLst>
          </p:cNvPr>
          <p:cNvGrpSpPr/>
          <p:nvPr/>
        </p:nvGrpSpPr>
        <p:grpSpPr>
          <a:xfrm>
            <a:off x="5274365" y="4312726"/>
            <a:ext cx="3959788" cy="539272"/>
            <a:chOff x="5274365" y="4312726"/>
            <a:chExt cx="3959788" cy="539272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A543FB5-2753-48E7-B478-8FFFA3FB2FAC}"/>
                </a:ext>
              </a:extLst>
            </p:cNvPr>
            <p:cNvSpPr/>
            <p:nvPr/>
          </p:nvSpPr>
          <p:spPr>
            <a:xfrm>
              <a:off x="5274365" y="4312726"/>
              <a:ext cx="3959788" cy="539272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50FECDDF-AF9A-4BBA-AD2C-01783C316F8D}"/>
                </a:ext>
              </a:extLst>
            </p:cNvPr>
            <p:cNvSpPr txBox="1"/>
            <p:nvPr/>
          </p:nvSpPr>
          <p:spPr>
            <a:xfrm>
              <a:off x="6270735" y="4372506"/>
              <a:ext cx="144379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b="1" dirty="0"/>
                <a:t>apt-get update</a:t>
              </a:r>
            </a:p>
          </p:txBody>
        </p:sp>
      </p:grp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7F6260CC-DCC8-4298-A327-9E76519DC6FD}"/>
              </a:ext>
            </a:extLst>
          </p:cNvPr>
          <p:cNvGrpSpPr/>
          <p:nvPr/>
        </p:nvGrpSpPr>
        <p:grpSpPr>
          <a:xfrm>
            <a:off x="5274365" y="2893056"/>
            <a:ext cx="3959788" cy="539272"/>
            <a:chOff x="5274365" y="2893056"/>
            <a:chExt cx="3959788" cy="539272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533323F-F765-4B16-94EC-32EFBC228320}"/>
                </a:ext>
              </a:extLst>
            </p:cNvPr>
            <p:cNvSpPr/>
            <p:nvPr/>
          </p:nvSpPr>
          <p:spPr>
            <a:xfrm>
              <a:off x="5274365" y="2893056"/>
              <a:ext cx="3959788" cy="539272"/>
            </a:xfrm>
            <a:prstGeom prst="rect">
              <a:avLst/>
            </a:prstGeom>
            <a:solidFill>
              <a:srgbClr val="FFFF8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id="{12567199-0F12-4B3C-982F-8C439D61613C}"/>
                </a:ext>
              </a:extLst>
            </p:cNvPr>
            <p:cNvSpPr txBox="1"/>
            <p:nvPr/>
          </p:nvSpPr>
          <p:spPr>
            <a:xfrm>
              <a:off x="6513160" y="2965954"/>
              <a:ext cx="78547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b="1" dirty="0" err="1"/>
                <a:t>tomcat</a:t>
              </a:r>
              <a:endParaRPr lang="fr-FR" sz="1600" b="1" dirty="0"/>
            </a:p>
          </p:txBody>
        </p:sp>
      </p:grp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C43A8F85-EA91-418B-8207-7035C7788D27}"/>
              </a:ext>
            </a:extLst>
          </p:cNvPr>
          <p:cNvGrpSpPr/>
          <p:nvPr/>
        </p:nvGrpSpPr>
        <p:grpSpPr>
          <a:xfrm>
            <a:off x="5267741" y="2197317"/>
            <a:ext cx="3959788" cy="539272"/>
            <a:chOff x="5274365" y="2893056"/>
            <a:chExt cx="3959788" cy="539272"/>
          </a:xfrm>
          <a:solidFill>
            <a:srgbClr val="FFFFC9"/>
          </a:solidFill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CE54AE8-1B34-410E-A866-0ACDE91475F7}"/>
                </a:ext>
              </a:extLst>
            </p:cNvPr>
            <p:cNvSpPr/>
            <p:nvPr/>
          </p:nvSpPr>
          <p:spPr>
            <a:xfrm>
              <a:off x="5274365" y="2893056"/>
              <a:ext cx="3959788" cy="53927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" name="ZoneTexte 20">
              <a:extLst>
                <a:ext uri="{FF2B5EF4-FFF2-40B4-BE49-F238E27FC236}">
                  <a16:creationId xmlns:a16="http://schemas.microsoft.com/office/drawing/2014/main" id="{8131565C-23E1-400A-86CC-4044A1DA28F9}"/>
                </a:ext>
              </a:extLst>
            </p:cNvPr>
            <p:cNvSpPr txBox="1"/>
            <p:nvPr/>
          </p:nvSpPr>
          <p:spPr>
            <a:xfrm>
              <a:off x="6266926" y="2976973"/>
              <a:ext cx="1386085" cy="338554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fr-FR" sz="1600" b="1" dirty="0" err="1"/>
                <a:t>Writable</a:t>
              </a:r>
              <a:r>
                <a:rPr lang="fr-FR" sz="1600" b="1" dirty="0"/>
                <a:t> layer</a:t>
              </a:r>
            </a:p>
          </p:txBody>
        </p:sp>
      </p:grpSp>
      <p:sp>
        <p:nvSpPr>
          <p:cNvPr id="23" name="ZoneTexte 22">
            <a:extLst>
              <a:ext uri="{FF2B5EF4-FFF2-40B4-BE49-F238E27FC236}">
                <a16:creationId xmlns:a16="http://schemas.microsoft.com/office/drawing/2014/main" id="{674DD8D2-087A-4AB7-9044-8EB5D6CE7710}"/>
              </a:ext>
            </a:extLst>
          </p:cNvPr>
          <p:cNvSpPr txBox="1"/>
          <p:nvPr/>
        </p:nvSpPr>
        <p:spPr>
          <a:xfrm>
            <a:off x="6688465" y="5626515"/>
            <a:ext cx="7050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/>
              <a:t>Image</a:t>
            </a:r>
          </a:p>
        </p:txBody>
      </p:sp>
    </p:spTree>
    <p:extLst>
      <p:ext uri="{BB962C8B-B14F-4D97-AF65-F5344CB8AC3E}">
        <p14:creationId xmlns:p14="http://schemas.microsoft.com/office/powerpoint/2010/main" val="3719841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82D110C-8B6D-4CE7-A5C0-AC7CE61324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Choisir la classification du document : Public, Interne ou Confidentiel | 00/00/2017 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A1B0CF5-65AB-454A-A424-8D72265177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TITRE DE LA PRÉSENTATION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3BFA8D2-02BB-41C6-B19D-2E1B5F340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27</a:t>
            </a:fld>
            <a:endParaRPr lang="fr-FR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6B7324CD-42F6-476A-8D80-50FBB3EB21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2021" y="1852392"/>
            <a:ext cx="7401958" cy="3153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020376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82D110C-8B6D-4CE7-A5C0-AC7CE61324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Choisir la classification du document : Public, Interne ou Confidentiel | 00/00/2017 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A1B0CF5-65AB-454A-A424-8D72265177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TITRE DE LA PRÉSENTATION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3BFA8D2-02BB-41C6-B19D-2E1B5F340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28</a:t>
            </a:fld>
            <a:endParaRPr lang="fr-FR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B9503ECE-5A7F-441D-8A9C-CCB67F25D7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6784" y="1880971"/>
            <a:ext cx="7392432" cy="3096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884056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82D110C-8B6D-4CE7-A5C0-AC7CE61324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Choisir la classification du document : Public, Interne ou Confidentiel | 00/00/2017 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A1B0CF5-65AB-454A-A424-8D72265177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TITRE DE LA PRÉSENTATION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3BFA8D2-02BB-41C6-B19D-2E1B5F340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29</a:t>
            </a:fld>
            <a:endParaRPr lang="fr-FR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1598BD16-1133-4A96-9921-67CB7CBAA5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6784" y="1852392"/>
            <a:ext cx="7392432" cy="3153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703448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texte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01</a:t>
            </a:r>
          </a:p>
        </p:txBody>
      </p:sp>
      <p:sp>
        <p:nvSpPr>
          <p:cNvPr id="7" name="Titr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 containers</a:t>
            </a:r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FR"/>
              <a:t>Choisir la classification du document : Public, Interne ou Confidentiel | 00/00/2017 </a:t>
            </a:r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TITRE DE LA PRÉSENTATION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59724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82D110C-8B6D-4CE7-A5C0-AC7CE61324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Choisir la classification du document : Public, Interne ou Confidentiel | 00/00/2017 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A1B0CF5-65AB-454A-A424-8D72265177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TITRE DE LA PRÉSENTATION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3BFA8D2-02BB-41C6-B19D-2E1B5F340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30</a:t>
            </a:fld>
            <a:endParaRPr lang="fr-FR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D32EB180-E321-49B1-94E0-E92794B848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2494" y="1876208"/>
            <a:ext cx="7421011" cy="3105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196059"/>
      </p:ext>
    </p:extLst>
  </p:cSld>
  <p:clrMapOvr>
    <a:masterClrMapping/>
  </p:clrMapOvr>
  <p:transition spd="slow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2E68121-EB7A-477D-9413-03B58B171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Objets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2D36C95-AD34-4C51-A275-0A6EF91C23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9432" y="1248355"/>
            <a:ext cx="8614721" cy="3800723"/>
          </a:xfrm>
        </p:spPr>
        <p:txBody>
          <a:bodyPr>
            <a:normAutofit/>
          </a:bodyPr>
          <a:lstStyle/>
          <a:p>
            <a:r>
              <a:rPr lang="fr-FR" dirty="0"/>
              <a:t>Chaque objet docker a un identifiant unique</a:t>
            </a:r>
          </a:p>
          <a:p>
            <a:pPr lvl="1"/>
            <a:r>
              <a:rPr lang="fr-FR" dirty="0"/>
              <a:t>"Id": "6b442e0bf32a5e080523099a752b99fdb4e40b0463a31fbfc37a68f43881cdf0« </a:t>
            </a:r>
          </a:p>
          <a:p>
            <a:pPr lvl="1"/>
            <a:endParaRPr lang="fr-FR" dirty="0"/>
          </a:p>
          <a:p>
            <a:r>
              <a:rPr lang="fr-FR" dirty="0"/>
              <a:t>Par simplicité, il est possible de le tronquer (début) tant qu’il n’y a pas d’ambiguïté :</a:t>
            </a:r>
          </a:p>
          <a:p>
            <a:pPr lvl="1"/>
            <a:r>
              <a:rPr lang="fr-FR" dirty="0"/>
              <a:t>Exemple : 6b442e0bf   est souvent largement suffisant</a:t>
            </a:r>
          </a:p>
          <a:p>
            <a:pPr lvl="1"/>
            <a:endParaRPr lang="fr-FR" dirty="0"/>
          </a:p>
          <a:p>
            <a:r>
              <a:rPr lang="fr-FR" dirty="0"/>
              <a:t>En pratique, on attribuera un nom explicite aux objets afin de mieux les identifier.</a:t>
            </a:r>
          </a:p>
          <a:p>
            <a:endParaRPr lang="fr-FR" dirty="0"/>
          </a:p>
          <a:p>
            <a:pPr lvl="1"/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11B6AAC-AA28-48CB-98ED-64680B21EA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Choisir la classification du document : Public, Interne ou Confidentiel | 00/00/2017 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78FDC32-7F3D-4642-8CDD-FED78AF6D4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TITRE DE LA PRÉSENTATION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DB23658-EB4F-4B45-8476-F5A0F2113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43098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2E68121-EB7A-477D-9413-03B58B171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Images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2D36C95-AD34-4C51-A275-0A6EF91C23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fr-FR" dirty="0"/>
          </a:p>
          <a:p>
            <a:r>
              <a:rPr lang="fr-FR" dirty="0"/>
              <a:t>Template </a:t>
            </a:r>
            <a:r>
              <a:rPr lang="fr-FR" dirty="0" err="1"/>
              <a:t>read-only</a:t>
            </a:r>
            <a:r>
              <a:rPr lang="fr-FR" dirty="0"/>
              <a:t>  (image d’un filesystem)</a:t>
            </a:r>
          </a:p>
          <a:p>
            <a:r>
              <a:rPr lang="fr-FR" dirty="0"/>
              <a:t>Scratch correspond à une image vide</a:t>
            </a:r>
          </a:p>
          <a:p>
            <a:r>
              <a:rPr lang="fr-FR" dirty="0"/>
              <a:t>Une image est basée sur une autre image, à laquelle on ajoute ses propres éléments (environnement, fichiers, répertoires, configuration)</a:t>
            </a:r>
          </a:p>
          <a:p>
            <a:r>
              <a:rPr lang="fr-FR" dirty="0"/>
              <a:t>Il est possible de créer manuellement ses propres images à partir d’un container</a:t>
            </a:r>
          </a:p>
          <a:p>
            <a:r>
              <a:rPr lang="fr-FR" dirty="0"/>
              <a:t>Il est préférable d’utiliser un </a:t>
            </a:r>
            <a:r>
              <a:rPr lang="fr-FR" dirty="0" err="1"/>
              <a:t>Dockerfile</a:t>
            </a:r>
            <a:r>
              <a:rPr lang="fr-FR" dirty="0"/>
              <a:t> : fichier de recette qui permet de recréer l’image à tout instant</a:t>
            </a:r>
          </a:p>
          <a:p>
            <a:pPr lvl="1"/>
            <a:r>
              <a:rPr lang="fr-FR" dirty="0"/>
              <a:t>Il s’agit d’une succession de commandes</a:t>
            </a:r>
          </a:p>
          <a:p>
            <a:pPr lvl="1"/>
            <a:r>
              <a:rPr lang="fr-FR" dirty="0"/>
              <a:t>Chaque commande génère un nouveau layer</a:t>
            </a:r>
          </a:p>
          <a:p>
            <a:endParaRPr lang="fr-FR" dirty="0"/>
          </a:p>
          <a:p>
            <a:r>
              <a:rPr lang="fr-FR" dirty="0"/>
              <a:t>Une image est identifiée par un nom, éventuellement suivi d’un tag</a:t>
            </a:r>
          </a:p>
          <a:p>
            <a:pPr lvl="1"/>
            <a:r>
              <a:rPr lang="fr-FR" dirty="0"/>
              <a:t>&lt;</a:t>
            </a:r>
            <a:r>
              <a:rPr lang="fr-FR" dirty="0" err="1"/>
              <a:t>name</a:t>
            </a:r>
            <a:r>
              <a:rPr lang="fr-FR" dirty="0"/>
              <a:t>&gt;:&lt;tag&gt;</a:t>
            </a:r>
          </a:p>
          <a:p>
            <a:pPr lvl="1"/>
            <a:r>
              <a:rPr lang="fr-FR" dirty="0"/>
              <a:t>Par exemple :   nginx:1.19.0    ou   </a:t>
            </a:r>
            <a:r>
              <a:rPr lang="fr-FR" dirty="0" err="1"/>
              <a:t>ubuntu:latest</a:t>
            </a:r>
            <a:endParaRPr lang="fr-FR" dirty="0"/>
          </a:p>
          <a:p>
            <a:pPr lvl="1"/>
            <a:endParaRPr lang="fr-FR" dirty="0"/>
          </a:p>
          <a:p>
            <a:endParaRPr lang="fr-FR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11B6AAC-AA28-48CB-98ED-64680B21EA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Choisir la classification du document : Public, Interne ou Confidentiel | 00/00/2017 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78FDC32-7F3D-4642-8CDD-FED78AF6D4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TITRE DE LA PRÉSENTATION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DB23658-EB4F-4B45-8476-F5A0F2113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32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79048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2E68121-EB7A-477D-9413-03B58B171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docker pull hello-world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11B6AAC-AA28-48CB-98ED-64680B21EA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Choisir la classification du document : Public, Interne ou Confidentiel | 00/00/2017 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78FDC32-7F3D-4642-8CDD-FED78AF6D4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TITRE DE LA PRÉSENTATION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DB23658-EB4F-4B45-8476-F5A0F2113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33</a:t>
            </a:fld>
            <a:endParaRPr lang="fr-FR"/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1677DA99-4CDA-433B-B1CE-62606423275B}"/>
              </a:ext>
            </a:extLst>
          </p:cNvPr>
          <p:cNvSpPr/>
          <p:nvPr/>
        </p:nvSpPr>
        <p:spPr>
          <a:xfrm>
            <a:off x="5974353" y="1309404"/>
            <a:ext cx="3292394" cy="2226365"/>
          </a:xfrm>
          <a:prstGeom prst="roundRect">
            <a:avLst/>
          </a:prstGeom>
          <a:solidFill>
            <a:srgbClr val="68FD4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76D3E9A8-8599-4FAE-95C5-0834D0279730}"/>
              </a:ext>
            </a:extLst>
          </p:cNvPr>
          <p:cNvSpPr/>
          <p:nvPr/>
        </p:nvSpPr>
        <p:spPr>
          <a:xfrm>
            <a:off x="5974353" y="3750792"/>
            <a:ext cx="3292394" cy="2226365"/>
          </a:xfrm>
          <a:prstGeom prst="roundRect">
            <a:avLst/>
          </a:prstGeom>
          <a:solidFill>
            <a:srgbClr val="5CEBF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7A8AE62B-94A0-428D-9C04-1727D622ECEA}"/>
              </a:ext>
            </a:extLst>
          </p:cNvPr>
          <p:cNvSpPr/>
          <p:nvPr/>
        </p:nvSpPr>
        <p:spPr>
          <a:xfrm>
            <a:off x="619432" y="1310685"/>
            <a:ext cx="3292394" cy="4666472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AC33D81A-25CF-4BBA-9DF8-85119E939C82}"/>
              </a:ext>
            </a:extLst>
          </p:cNvPr>
          <p:cNvSpPr txBox="1"/>
          <p:nvPr/>
        </p:nvSpPr>
        <p:spPr>
          <a:xfrm>
            <a:off x="821635" y="1385926"/>
            <a:ext cx="17027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/>
              <a:t>Machine Virtuelle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497D13B2-7C85-4D37-BD8E-5A4BDEB71D14}"/>
              </a:ext>
            </a:extLst>
          </p:cNvPr>
          <p:cNvSpPr txBox="1"/>
          <p:nvPr/>
        </p:nvSpPr>
        <p:spPr>
          <a:xfrm>
            <a:off x="6316353" y="1403877"/>
            <a:ext cx="22176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/>
              <a:t>https://hub.docker.com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F6FD6D0C-3232-4229-B410-24068E8BDBA3}"/>
              </a:ext>
            </a:extLst>
          </p:cNvPr>
          <p:cNvSpPr txBox="1"/>
          <p:nvPr/>
        </p:nvSpPr>
        <p:spPr>
          <a:xfrm>
            <a:off x="6203709" y="3750792"/>
            <a:ext cx="18705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err="1"/>
              <a:t>Registry</a:t>
            </a:r>
            <a:r>
              <a:rPr lang="fr-FR" sz="1600" b="1" dirty="0"/>
              <a:t> docker hub</a:t>
            </a:r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FAA04094-A9E6-4BFE-8095-7387C7F6F3BA}"/>
              </a:ext>
            </a:extLst>
          </p:cNvPr>
          <p:cNvSpPr/>
          <p:nvPr/>
        </p:nvSpPr>
        <p:spPr>
          <a:xfrm>
            <a:off x="807889" y="3750792"/>
            <a:ext cx="2915479" cy="2031322"/>
          </a:xfrm>
          <a:prstGeom prst="roundRect">
            <a:avLst/>
          </a:prstGeom>
          <a:solidFill>
            <a:srgbClr val="5CEBF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4AB9485B-8F2C-4A0A-A746-7E8DCE92B970}"/>
              </a:ext>
            </a:extLst>
          </p:cNvPr>
          <p:cNvSpPr txBox="1"/>
          <p:nvPr/>
        </p:nvSpPr>
        <p:spPr>
          <a:xfrm>
            <a:off x="1011732" y="3826033"/>
            <a:ext cx="14149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err="1"/>
              <a:t>Registry</a:t>
            </a:r>
            <a:r>
              <a:rPr lang="fr-FR" sz="1600" b="1" dirty="0"/>
              <a:t> locale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DBF34B66-6888-431B-B5DC-0F92E2E69FF0}"/>
              </a:ext>
            </a:extLst>
          </p:cNvPr>
          <p:cNvSpPr txBox="1"/>
          <p:nvPr/>
        </p:nvSpPr>
        <p:spPr>
          <a:xfrm>
            <a:off x="5974353" y="1816796"/>
            <a:ext cx="342143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/>
              <a:t>Site web indexant les images publiques.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/>
              <a:t>Moteur de recherche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/>
              <a:t>Documentation</a:t>
            </a:r>
          </a:p>
        </p:txBody>
      </p:sp>
      <p:pic>
        <p:nvPicPr>
          <p:cNvPr id="19" name="Image 18" descr="Une image contenant dessin&#10;&#10;Description générée automatiquement">
            <a:extLst>
              <a:ext uri="{FF2B5EF4-FFF2-40B4-BE49-F238E27FC236}">
                <a16:creationId xmlns:a16="http://schemas.microsoft.com/office/drawing/2014/main" id="{23379AA5-1CF4-47E4-9278-A834C51BA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6353" y="4132420"/>
            <a:ext cx="860914" cy="731554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2F550C95-DE4D-4D12-8C78-D267DD4B68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6353" y="5012815"/>
            <a:ext cx="860914" cy="860914"/>
          </a:xfrm>
          <a:prstGeom prst="rect">
            <a:avLst/>
          </a:prstGeom>
        </p:spPr>
      </p:pic>
      <p:pic>
        <p:nvPicPr>
          <p:cNvPr id="23" name="Image 22" descr="Une image contenant dessin&#10;&#10;Description générée automatiquement">
            <a:extLst>
              <a:ext uri="{FF2B5EF4-FFF2-40B4-BE49-F238E27FC236}">
                <a16:creationId xmlns:a16="http://schemas.microsoft.com/office/drawing/2014/main" id="{14889D48-899F-4373-9C50-937B9E77A5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550" y="4240017"/>
            <a:ext cx="996757" cy="479315"/>
          </a:xfrm>
          <a:prstGeom prst="rect">
            <a:avLst/>
          </a:prstGeom>
        </p:spPr>
      </p:pic>
      <p:pic>
        <p:nvPicPr>
          <p:cNvPr id="25" name="Image 24" descr="Une image contenant dessin, signe&#10;&#10;Description générée automatiquement">
            <a:extLst>
              <a:ext uri="{FF2B5EF4-FFF2-40B4-BE49-F238E27FC236}">
                <a16:creationId xmlns:a16="http://schemas.microsoft.com/office/drawing/2014/main" id="{8B9BAEDE-6E77-4564-974F-62EC42A517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85071" y="5040383"/>
            <a:ext cx="799758" cy="739170"/>
          </a:xfrm>
          <a:prstGeom prst="rect">
            <a:avLst/>
          </a:prstGeom>
        </p:spPr>
      </p:pic>
      <p:cxnSp>
        <p:nvCxnSpPr>
          <p:cNvPr id="27" name="Connecteur droit avec flèche 26">
            <a:extLst>
              <a:ext uri="{FF2B5EF4-FFF2-40B4-BE49-F238E27FC236}">
                <a16:creationId xmlns:a16="http://schemas.microsoft.com/office/drawing/2014/main" id="{6578C3E0-BE26-4C75-BDE6-9E263B990F16}"/>
              </a:ext>
            </a:extLst>
          </p:cNvPr>
          <p:cNvCxnSpPr/>
          <p:nvPr/>
        </p:nvCxnSpPr>
        <p:spPr>
          <a:xfrm flipH="1">
            <a:off x="3193774" y="5274365"/>
            <a:ext cx="3122579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8" name="ZoneTexte 27">
            <a:extLst>
              <a:ext uri="{FF2B5EF4-FFF2-40B4-BE49-F238E27FC236}">
                <a16:creationId xmlns:a16="http://schemas.microsoft.com/office/drawing/2014/main" id="{FEC64547-115E-4036-B7F0-CDADE50DE11C}"/>
              </a:ext>
            </a:extLst>
          </p:cNvPr>
          <p:cNvSpPr txBox="1"/>
          <p:nvPr/>
        </p:nvSpPr>
        <p:spPr>
          <a:xfrm>
            <a:off x="2524223" y="4937488"/>
            <a:ext cx="11413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Download</a:t>
            </a:r>
            <a:br>
              <a:rPr lang="fr-FR" sz="1400" dirty="0"/>
            </a:br>
            <a:r>
              <a:rPr lang="fr-FR" sz="1400" dirty="0" err="1"/>
              <a:t>Extract</a:t>
            </a:r>
            <a:endParaRPr lang="fr-FR" sz="1400" dirty="0"/>
          </a:p>
        </p:txBody>
      </p:sp>
    </p:spTree>
    <p:extLst>
      <p:ext uri="{BB962C8B-B14F-4D97-AF65-F5344CB8AC3E}">
        <p14:creationId xmlns:p14="http://schemas.microsoft.com/office/powerpoint/2010/main" val="2470061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2E68121-EB7A-477D-9413-03B58B171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Image et Container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11B6AAC-AA28-48CB-98ED-64680B21EA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Choisir la classification du document : Public, Interne ou Confidentiel | 00/00/2017 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78FDC32-7F3D-4642-8CDD-FED78AF6D4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TITRE DE LA PRÉSENTATION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DB23658-EB4F-4B45-8476-F5A0F2113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34</a:t>
            </a:fld>
            <a:endParaRPr lang="fr-FR"/>
          </a:p>
        </p:txBody>
      </p:sp>
      <p:pic>
        <p:nvPicPr>
          <p:cNvPr id="12" name="Image 11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38634FB6-A4B4-46E5-BEE7-DF1E060ED6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625" y="1543050"/>
            <a:ext cx="9048750" cy="3771900"/>
          </a:xfrm>
          <a:prstGeom prst="rect">
            <a:avLst/>
          </a:prstGeom>
        </p:spPr>
      </p:pic>
      <p:sp>
        <p:nvSpPr>
          <p:cNvPr id="13" name="Titre 1">
            <a:extLst>
              <a:ext uri="{FF2B5EF4-FFF2-40B4-BE49-F238E27FC236}">
                <a16:creationId xmlns:a16="http://schemas.microsoft.com/office/drawing/2014/main" id="{BCB04FA9-111C-4187-8B95-76E87FCAA51C}"/>
              </a:ext>
            </a:extLst>
          </p:cNvPr>
          <p:cNvSpPr txBox="1">
            <a:spLocks/>
          </p:cNvSpPr>
          <p:nvPr/>
        </p:nvSpPr>
        <p:spPr>
          <a:xfrm>
            <a:off x="3233530" y="5932529"/>
            <a:ext cx="2796209" cy="685800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fr-FR" dirty="0"/>
              <a:t> </a:t>
            </a:r>
            <a:r>
              <a:rPr lang="fr-FR" dirty="0">
                <a:solidFill>
                  <a:schemeClr val="tx1"/>
                </a:solidFill>
              </a:rPr>
              <a:t>=&gt; TP 02</a:t>
            </a:r>
          </a:p>
        </p:txBody>
      </p:sp>
    </p:spTree>
    <p:extLst>
      <p:ext uri="{BB962C8B-B14F-4D97-AF65-F5344CB8AC3E}">
        <p14:creationId xmlns:p14="http://schemas.microsoft.com/office/powerpoint/2010/main" val="2815586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82D110C-8B6D-4CE7-A5C0-AC7CE61324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Choisir la classification du document : Public, Interne ou Confidentiel | 00/00/2017 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A1B0CF5-65AB-454A-A424-8D72265177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TITRE DE LA PRÉSENTATION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3BFA8D2-02BB-41C6-B19D-2E1B5F340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35</a:t>
            </a:fld>
            <a:endParaRPr lang="fr-FR"/>
          </a:p>
        </p:txBody>
      </p:sp>
      <p:pic>
        <p:nvPicPr>
          <p:cNvPr id="2" name="Image 2">
            <a:extLst>
              <a:ext uri="{FF2B5EF4-FFF2-40B4-BE49-F238E27FC236}">
                <a16:creationId xmlns:a16="http://schemas.microsoft.com/office/drawing/2014/main" id="{19E051FC-77A6-4376-8B0D-6DF678FBDE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4617" y="1216223"/>
            <a:ext cx="6056753" cy="5371485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3472681C-F366-4E76-BC8F-28001A5E9B69}"/>
              </a:ext>
            </a:extLst>
          </p:cNvPr>
          <p:cNvSpPr txBox="1"/>
          <p:nvPr/>
        </p:nvSpPr>
        <p:spPr>
          <a:xfrm>
            <a:off x="443985" y="578526"/>
            <a:ext cx="8472838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3200" b="1" dirty="0">
                <a:solidFill>
                  <a:schemeClr val="accent1"/>
                </a:solidFill>
              </a:rPr>
              <a:t>Cycle de vie complet d'une image docker</a:t>
            </a:r>
            <a:endParaRPr lang="fr-FR" sz="3200" b="1">
              <a:solidFill>
                <a:schemeClr val="accent1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22636573"/>
      </p:ext>
    </p:extLst>
  </p:cSld>
  <p:clrMapOvr>
    <a:masterClrMapping/>
  </p:clrMapOvr>
  <p:transition spd="slow">
    <p:push dir="u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53C7EBE-B059-4411-A467-3C1ABEF9B8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Docker en mode détaché et/ou interactif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4D53930-E611-4952-BA33-973DA7E012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8052" y="1248355"/>
            <a:ext cx="9448800" cy="5227749"/>
          </a:xfrm>
        </p:spPr>
        <p:txBody>
          <a:bodyPr/>
          <a:lstStyle/>
          <a:p>
            <a:r>
              <a:rPr lang="fr-FR" dirty="0"/>
              <a:t>Option de lancement en mode détaché.</a:t>
            </a:r>
          </a:p>
          <a:p>
            <a:endParaRPr lang="fr-FR" dirty="0"/>
          </a:p>
          <a:p>
            <a:r>
              <a:rPr lang="fr-FR" dirty="0"/>
              <a:t>Option –i  permet de conserver l’entrée </a:t>
            </a:r>
            <a:r>
              <a:rPr lang="fr-FR" dirty="0" err="1"/>
              <a:t>stdin</a:t>
            </a:r>
            <a:r>
              <a:rPr lang="fr-FR" dirty="0"/>
              <a:t> ouverte (--interactive)</a:t>
            </a:r>
          </a:p>
          <a:p>
            <a:r>
              <a:rPr lang="fr-FR" dirty="0"/>
              <a:t>Option –t permet d’allouer un pseudo terminal (--</a:t>
            </a:r>
            <a:r>
              <a:rPr lang="fr-FR" dirty="0" err="1"/>
              <a:t>tty</a:t>
            </a:r>
            <a:r>
              <a:rPr lang="fr-FR" dirty="0"/>
              <a:t>)</a:t>
            </a:r>
          </a:p>
          <a:p>
            <a:r>
              <a:rPr lang="fr-FR" dirty="0"/>
              <a:t>Option –d permet d’exécuter le container en mode background, détaché du </a:t>
            </a:r>
            <a:r>
              <a:rPr lang="fr-FR" dirty="0" err="1"/>
              <a:t>shell</a:t>
            </a:r>
            <a:r>
              <a:rPr lang="fr-FR" dirty="0"/>
              <a:t> courant</a:t>
            </a:r>
          </a:p>
          <a:p>
            <a:endParaRPr lang="fr-FR" dirty="0"/>
          </a:p>
          <a:p>
            <a:r>
              <a:rPr lang="fr-FR" dirty="0"/>
              <a:t>docker </a:t>
            </a:r>
            <a:r>
              <a:rPr lang="fr-FR" dirty="0" err="1"/>
              <a:t>create</a:t>
            </a:r>
            <a:r>
              <a:rPr lang="fr-FR" dirty="0"/>
              <a:t> –</a:t>
            </a:r>
            <a:r>
              <a:rPr lang="fr-FR" dirty="0" err="1"/>
              <a:t>name</a:t>
            </a:r>
            <a:r>
              <a:rPr lang="fr-FR" dirty="0"/>
              <a:t> &lt;</a:t>
            </a:r>
            <a:r>
              <a:rPr lang="fr-FR" dirty="0" err="1"/>
              <a:t>name</a:t>
            </a:r>
            <a:r>
              <a:rPr lang="fr-FR" dirty="0"/>
              <a:t>&gt; &lt;image&gt;</a:t>
            </a:r>
          </a:p>
          <a:p>
            <a:endParaRPr lang="fr-FR" dirty="0"/>
          </a:p>
          <a:p>
            <a:r>
              <a:rPr lang="fr-FR" dirty="0"/>
              <a:t>docker start &lt;</a:t>
            </a:r>
            <a:r>
              <a:rPr lang="fr-FR" dirty="0" err="1"/>
              <a:t>name</a:t>
            </a:r>
            <a:r>
              <a:rPr lang="fr-FR" dirty="0"/>
              <a:t>&gt;                    ou          docker start &lt;id&gt;</a:t>
            </a:r>
          </a:p>
          <a:p>
            <a:endParaRPr lang="fr-FR" dirty="0"/>
          </a:p>
          <a:p>
            <a:r>
              <a:rPr lang="fr-FR" dirty="0"/>
              <a:t>docker run –</a:t>
            </a:r>
            <a:r>
              <a:rPr lang="fr-FR" dirty="0" err="1"/>
              <a:t>it</a:t>
            </a:r>
            <a:r>
              <a:rPr lang="fr-FR" dirty="0"/>
              <a:t> &lt;image&gt; </a:t>
            </a:r>
            <a:r>
              <a:rPr lang="fr-FR" dirty="0" err="1"/>
              <a:t>bash</a:t>
            </a:r>
            <a:endParaRPr lang="fr-FR" dirty="0"/>
          </a:p>
          <a:p>
            <a:endParaRPr lang="fr-FR" dirty="0"/>
          </a:p>
          <a:p>
            <a:r>
              <a:rPr lang="fr-FR" dirty="0"/>
              <a:t>docker </a:t>
            </a:r>
            <a:r>
              <a:rPr lang="fr-FR" dirty="0" err="1"/>
              <a:t>exec</a:t>
            </a:r>
            <a:r>
              <a:rPr lang="fr-FR" dirty="0"/>
              <a:t> –</a:t>
            </a:r>
            <a:r>
              <a:rPr lang="fr-FR" dirty="0" err="1"/>
              <a:t>it</a:t>
            </a:r>
            <a:r>
              <a:rPr lang="fr-FR" dirty="0"/>
              <a:t> &lt;container&gt; </a:t>
            </a:r>
            <a:r>
              <a:rPr lang="fr-FR" dirty="0" err="1"/>
              <a:t>bash</a:t>
            </a:r>
            <a:endParaRPr lang="fr-FR" dirty="0"/>
          </a:p>
          <a:p>
            <a:endParaRPr lang="fr-FR" dirty="0"/>
          </a:p>
          <a:p>
            <a:r>
              <a:rPr lang="fr-FR" dirty="0"/>
              <a:t>docker </a:t>
            </a:r>
            <a:r>
              <a:rPr lang="fr-FR" dirty="0" err="1"/>
              <a:t>exec</a:t>
            </a:r>
            <a:r>
              <a:rPr lang="fr-FR" dirty="0"/>
              <a:t> –</a:t>
            </a:r>
            <a:r>
              <a:rPr lang="fr-FR" dirty="0" err="1"/>
              <a:t>it</a:t>
            </a:r>
            <a:r>
              <a:rPr lang="fr-FR" dirty="0"/>
              <a:t> &lt;container&gt; date</a:t>
            </a:r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8E1047F-699A-47AF-A2D6-953CA94146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Choisir la classification du document : Public, Interne ou Confidentiel | 00/00/2017 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8DF9B30-8F95-4FF4-86DD-9AFDE8F5AD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TITRE DE LA PRÉSENTATION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89C9EB6-09FC-42F1-B6C1-A1E07822B0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36</a:t>
            </a:fld>
            <a:endParaRPr lang="fr-FR"/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4AE38764-02E4-47AF-A4F7-A8ABDA1465E5}"/>
              </a:ext>
            </a:extLst>
          </p:cNvPr>
          <p:cNvSpPr txBox="1">
            <a:spLocks/>
          </p:cNvSpPr>
          <p:nvPr/>
        </p:nvSpPr>
        <p:spPr>
          <a:xfrm>
            <a:off x="5658678" y="6071625"/>
            <a:ext cx="2796209" cy="685800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fr-FR" dirty="0"/>
              <a:t> </a:t>
            </a:r>
            <a:r>
              <a:rPr lang="fr-FR" dirty="0">
                <a:solidFill>
                  <a:schemeClr val="tx1"/>
                </a:solidFill>
              </a:rPr>
              <a:t>=&gt; TP 3 &amp; TP4</a:t>
            </a:r>
          </a:p>
        </p:txBody>
      </p:sp>
    </p:spTree>
    <p:extLst>
      <p:ext uri="{BB962C8B-B14F-4D97-AF65-F5344CB8AC3E}">
        <p14:creationId xmlns:p14="http://schemas.microsoft.com/office/powerpoint/2010/main" val="793487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>
          <a:xfrm>
            <a:off x="325464" y="420330"/>
            <a:ext cx="9120753" cy="685800"/>
          </a:xfrm>
        </p:spPr>
        <p:txBody>
          <a:bodyPr>
            <a:normAutofit/>
          </a:bodyPr>
          <a:lstStyle/>
          <a:p>
            <a:r>
              <a:rPr lang="fr-FR" dirty="0"/>
              <a:t> Politique de redémarrage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>
          <a:xfrm>
            <a:off x="325464" y="1248355"/>
            <a:ext cx="9182746" cy="5227749"/>
          </a:xfrm>
        </p:spPr>
        <p:txBody>
          <a:bodyPr vert="horz" lIns="0" tIns="0" rIns="0" bIns="0" rtlCol="0" anchor="t">
            <a:normAutofit/>
          </a:bodyPr>
          <a:lstStyle/>
          <a:p>
            <a:pPr marL="179705" indent="-179705"/>
            <a:endParaRPr lang="fr-FR" dirty="0">
              <a:cs typeface="Calibri"/>
            </a:endParaRPr>
          </a:p>
          <a:p>
            <a:pPr marL="179705" indent="-179705"/>
            <a:r>
              <a:rPr lang="fr-FR" dirty="0"/>
              <a:t>Docker peut gérer une politique de redémarrage si besoin</a:t>
            </a:r>
            <a:endParaRPr lang="fr-FR" dirty="0">
              <a:cs typeface="Calibri"/>
            </a:endParaRPr>
          </a:p>
          <a:p>
            <a:pPr marL="359410" lvl="1" indent="-179705"/>
            <a:r>
              <a:rPr lang="en-US" dirty="0"/>
              <a:t>docker run -d  --restart &lt;policy&gt; </a:t>
            </a:r>
            <a:r>
              <a:rPr lang="en-US" err="1"/>
              <a:t>nginx:latest</a:t>
            </a:r>
            <a:endParaRPr lang="fr-FR">
              <a:cs typeface="Calibri"/>
            </a:endParaRPr>
          </a:p>
          <a:p>
            <a:pPr marL="179705" indent="-179705"/>
            <a:endParaRPr lang="fr-FR" dirty="0">
              <a:cs typeface="Calibri"/>
            </a:endParaRPr>
          </a:p>
          <a:p>
            <a:pPr marL="179705" indent="-179705"/>
            <a:r>
              <a:rPr lang="fr-FR" dirty="0"/>
              <a:t>L’option est --restart</a:t>
            </a:r>
            <a:endParaRPr lang="fr-FR" dirty="0">
              <a:cs typeface="Calibri"/>
            </a:endParaRPr>
          </a:p>
          <a:p>
            <a:pPr marL="179705" indent="-179705"/>
            <a:endParaRPr lang="fr-FR" dirty="0">
              <a:cs typeface="Calibri"/>
            </a:endParaRPr>
          </a:p>
          <a:p>
            <a:pPr marL="179705" indent="-179705"/>
            <a:r>
              <a:rPr lang="fr-FR" dirty="0"/>
              <a:t>Les valeurs possibles sont : </a:t>
            </a:r>
            <a:endParaRPr lang="fr-FR" dirty="0">
              <a:cs typeface="Calibri"/>
            </a:endParaRPr>
          </a:p>
          <a:p>
            <a:pPr marL="359410" lvl="1" indent="-179705"/>
            <a:r>
              <a:rPr lang="fr-FR" dirty="0"/>
              <a:t>no : c’est la valeur par défaut. Docker ne gère pas de relance.</a:t>
            </a:r>
            <a:endParaRPr lang="fr-FR" dirty="0">
              <a:cs typeface="Calibri"/>
            </a:endParaRPr>
          </a:p>
          <a:p>
            <a:pPr marL="359410" lvl="1" indent="-179705"/>
            <a:r>
              <a:rPr lang="fr-FR" dirty="0"/>
              <a:t>on-</a:t>
            </a:r>
            <a:r>
              <a:rPr lang="fr-FR" err="1"/>
              <a:t>failure</a:t>
            </a:r>
            <a:r>
              <a:rPr lang="fr-FR" dirty="0"/>
              <a:t> : Docker relance uniquement si la commande (ENTRYPOINT/CMD) plante avec un code retour non nul</a:t>
            </a:r>
            <a:endParaRPr lang="fr-FR" dirty="0">
              <a:cs typeface="Calibri"/>
            </a:endParaRPr>
          </a:p>
          <a:p>
            <a:pPr marL="359410" lvl="1" indent="-179705"/>
            <a:r>
              <a:rPr lang="fr-FR" err="1"/>
              <a:t>always</a:t>
            </a:r>
            <a:r>
              <a:rPr lang="fr-FR" dirty="0"/>
              <a:t> : Docker relance dans tous les cas (c’est sécurisant, mais attention aux relances infinies)</a:t>
            </a:r>
            <a:endParaRPr lang="fr-FR" dirty="0">
              <a:cs typeface="Calibri"/>
            </a:endParaRPr>
          </a:p>
          <a:p>
            <a:pPr marL="359410" lvl="1" indent="-179705"/>
            <a:r>
              <a:rPr lang="fr-FR" err="1"/>
              <a:t>unless-stopped</a:t>
            </a:r>
            <a:r>
              <a:rPr lang="fr-FR" dirty="0"/>
              <a:t> : Docker relance dans tous les cas, sauf dans le cas d’un arrêt propre via docker container stop</a:t>
            </a:r>
            <a:endParaRPr lang="fr-FR" dirty="0">
              <a:cs typeface="Calibri"/>
            </a:endParaRPr>
          </a:p>
          <a:p>
            <a:pPr marL="359410" lvl="1" indent="-179705"/>
            <a:endParaRPr lang="fr-FR" b="1" dirty="0">
              <a:cs typeface="Calibri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Choisir la classification du document : Public, Interne ou Confidentiel | 00/00/2017 </a:t>
            </a:r>
          </a:p>
        </p:txBody>
      </p:sp>
      <p:sp>
        <p:nvSpPr>
          <p:cNvPr id="27" name="Espace réservé du pied de page 2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TITRE DE LA PRÉSENTATION</a:t>
            </a:r>
          </a:p>
        </p:txBody>
      </p:sp>
      <p:sp>
        <p:nvSpPr>
          <p:cNvPr id="28" name="Espace réservé du numéro de diapositive 2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37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99308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2E68121-EB7A-477D-9413-03B58B171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Architecture détaillée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11B6AAC-AA28-48CB-98ED-64680B21EA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Choisir la classification du document : Public, Interne ou Confidentiel | 00/00/2017 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78FDC32-7F3D-4642-8CDD-FED78AF6D4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TITRE DE LA PRÉSENTATION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DB23658-EB4F-4B45-8476-F5A0F2113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38</a:t>
            </a:fld>
            <a:endParaRPr lang="fr-FR"/>
          </a:p>
        </p:txBody>
      </p:sp>
      <p:pic>
        <p:nvPicPr>
          <p:cNvPr id="10" name="Image 9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87052717-2E63-4C0A-B507-29EF52AC71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56497"/>
            <a:ext cx="8614721" cy="4847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593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2E68121-EB7A-477D-9413-03B58B171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Registries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2D36C95-AD34-4C51-A275-0A6EF91C23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0" rIns="0" bIns="0" rtlCol="0" anchor="t">
            <a:normAutofit/>
          </a:bodyPr>
          <a:lstStyle/>
          <a:p>
            <a:pPr marL="179705" indent="-179705"/>
            <a:endParaRPr lang="fr-FR" dirty="0">
              <a:cs typeface="Calibri"/>
            </a:endParaRPr>
          </a:p>
          <a:p>
            <a:pPr marL="179705" indent="-179705"/>
            <a:r>
              <a:rPr lang="fr-FR" dirty="0"/>
              <a:t>Permet de stocker les images</a:t>
            </a:r>
            <a:endParaRPr lang="fr-FR" dirty="0">
              <a:cs typeface="Calibri"/>
            </a:endParaRPr>
          </a:p>
          <a:p>
            <a:pPr marL="179705" indent="-179705"/>
            <a:r>
              <a:rPr lang="fr-FR" dirty="0"/>
              <a:t>Il en existe une locale sur les machines</a:t>
            </a:r>
            <a:endParaRPr lang="fr-FR" dirty="0">
              <a:cs typeface="Calibri"/>
            </a:endParaRPr>
          </a:p>
          <a:p>
            <a:pPr marL="179705" indent="-179705"/>
            <a:r>
              <a:rPr lang="fr-FR" dirty="0"/>
              <a:t>Docker hub : </a:t>
            </a:r>
            <a:r>
              <a:rPr lang="fr-FR" dirty="0" err="1"/>
              <a:t>registry</a:t>
            </a:r>
            <a:r>
              <a:rPr lang="fr-FR" dirty="0"/>
              <a:t> publique</a:t>
            </a:r>
            <a:endParaRPr lang="fr-FR" dirty="0">
              <a:cs typeface="Calibri"/>
            </a:endParaRPr>
          </a:p>
          <a:p>
            <a:pPr marL="179705" indent="-179705"/>
            <a:r>
              <a:rPr lang="fr-FR" dirty="0" err="1"/>
              <a:t>Private</a:t>
            </a:r>
            <a:r>
              <a:rPr lang="fr-FR" dirty="0"/>
              <a:t> </a:t>
            </a:r>
            <a:r>
              <a:rPr lang="fr-FR" dirty="0" err="1"/>
              <a:t>registries</a:t>
            </a:r>
            <a:r>
              <a:rPr lang="fr-FR" dirty="0"/>
              <a:t> on </a:t>
            </a:r>
            <a:r>
              <a:rPr lang="fr-FR" dirty="0" err="1"/>
              <a:t>premise</a:t>
            </a:r>
            <a:endParaRPr lang="fr-FR" dirty="0">
              <a:cs typeface="Calibri"/>
            </a:endParaRPr>
          </a:p>
          <a:p>
            <a:pPr marL="179705" indent="-179705"/>
            <a:r>
              <a:rPr lang="fr-FR" dirty="0"/>
              <a:t>Commandes docker</a:t>
            </a:r>
            <a:endParaRPr lang="fr-FR" dirty="0">
              <a:cs typeface="Calibri"/>
            </a:endParaRPr>
          </a:p>
          <a:p>
            <a:pPr marL="359410" lvl="1" indent="-179705"/>
            <a:r>
              <a:rPr lang="fr-FR" dirty="0"/>
              <a:t>pull</a:t>
            </a:r>
            <a:endParaRPr lang="fr-FR" dirty="0">
              <a:cs typeface="Calibri"/>
            </a:endParaRPr>
          </a:p>
          <a:p>
            <a:pPr marL="359410" lvl="1" indent="-179705"/>
            <a:r>
              <a:rPr lang="fr-FR" dirty="0"/>
              <a:t>tag</a:t>
            </a:r>
            <a:endParaRPr lang="fr-FR" dirty="0">
              <a:cs typeface="Calibri"/>
            </a:endParaRPr>
          </a:p>
          <a:p>
            <a:pPr marL="359410" lvl="1" indent="-179705"/>
            <a:r>
              <a:rPr lang="fr-FR" dirty="0"/>
              <a:t>login</a:t>
            </a:r>
            <a:endParaRPr lang="fr-FR" dirty="0">
              <a:cs typeface="Calibri"/>
            </a:endParaRPr>
          </a:p>
          <a:p>
            <a:pPr marL="359410" lvl="1" indent="-179705"/>
            <a:r>
              <a:rPr lang="fr-FR" dirty="0"/>
              <a:t>push</a:t>
            </a:r>
            <a:endParaRPr lang="fr-FR" dirty="0">
              <a:cs typeface="Calibri"/>
            </a:endParaRPr>
          </a:p>
          <a:p>
            <a:pPr marL="359410" lvl="1" indent="-179705"/>
            <a:endParaRPr lang="fr-FR" dirty="0">
              <a:cs typeface="Calibri"/>
            </a:endParaRPr>
          </a:p>
          <a:p>
            <a:pPr marL="359410" lvl="1" indent="-179705"/>
            <a:endParaRPr lang="fr-FR" dirty="0">
              <a:cs typeface="Calibri"/>
            </a:endParaRPr>
          </a:p>
          <a:p>
            <a:pPr marL="179705" indent="-179705"/>
            <a:endParaRPr lang="fr-FR" dirty="0">
              <a:cs typeface="Calibri"/>
            </a:endParaRP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11B6AAC-AA28-48CB-98ED-64680B21EA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Choisir la classification du document : Public, Interne ou Confidentiel | 00/00/2017 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78FDC32-7F3D-4642-8CDD-FED78AF6D4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TITRE DE LA PRÉSENTATION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DB23658-EB4F-4B45-8476-F5A0F2113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39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63009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>
          <a:xfrm>
            <a:off x="619432" y="420330"/>
            <a:ext cx="8826785" cy="685800"/>
          </a:xfrm>
        </p:spPr>
        <p:txBody>
          <a:bodyPr>
            <a:normAutofit/>
          </a:bodyPr>
          <a:lstStyle/>
          <a:p>
            <a:r>
              <a:rPr lang="fr-FR" dirty="0"/>
              <a:t>Petit historique : </a:t>
            </a:r>
            <a:r>
              <a:rPr lang="fr-FR" dirty="0" err="1"/>
              <a:t>dépendences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Choisir la classification du document : Public, Interne ou Confidentiel | 00/00/2017 </a:t>
            </a:r>
          </a:p>
        </p:txBody>
      </p:sp>
      <p:sp>
        <p:nvSpPr>
          <p:cNvPr id="27" name="Espace réservé du pied de page 2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TITRE DE LA PRÉSENTATION</a:t>
            </a:r>
          </a:p>
        </p:txBody>
      </p:sp>
      <p:sp>
        <p:nvSpPr>
          <p:cNvPr id="28" name="Espace réservé du numéro de diapositive 2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4</a:t>
            </a:fld>
            <a:endParaRPr lang="fr-FR"/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33FAE46A-436D-45D4-9300-404EE7EFC86B}"/>
              </a:ext>
            </a:extLst>
          </p:cNvPr>
          <p:cNvSpPr/>
          <p:nvPr/>
        </p:nvSpPr>
        <p:spPr>
          <a:xfrm>
            <a:off x="5297456" y="1310685"/>
            <a:ext cx="3292394" cy="4666472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0563CFEA-77B5-4BF4-911C-E731D034C116}"/>
              </a:ext>
            </a:extLst>
          </p:cNvPr>
          <p:cNvSpPr txBox="1"/>
          <p:nvPr/>
        </p:nvSpPr>
        <p:spPr>
          <a:xfrm>
            <a:off x="5499659" y="1385926"/>
            <a:ext cx="18315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/>
              <a:t>Serveur production</a:t>
            </a:r>
          </a:p>
        </p:txBody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id="{6E6B4EEE-F1A2-4193-8BD0-C958C6A3B338}"/>
              </a:ext>
            </a:extLst>
          </p:cNvPr>
          <p:cNvGrpSpPr/>
          <p:nvPr/>
        </p:nvGrpSpPr>
        <p:grpSpPr>
          <a:xfrm>
            <a:off x="5297456" y="5128591"/>
            <a:ext cx="3412560" cy="418724"/>
            <a:chOff x="619432" y="5128591"/>
            <a:chExt cx="3412560" cy="418724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8E5B122-3126-4614-A152-37F97D8476C6}"/>
                </a:ext>
              </a:extLst>
            </p:cNvPr>
            <p:cNvSpPr/>
            <p:nvPr/>
          </p:nvSpPr>
          <p:spPr>
            <a:xfrm>
              <a:off x="619432" y="5128591"/>
              <a:ext cx="3292394" cy="41872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AAF2122B-1605-45BB-9639-2456C0889483}"/>
                </a:ext>
              </a:extLst>
            </p:cNvPr>
            <p:cNvSpPr txBox="1"/>
            <p:nvPr/>
          </p:nvSpPr>
          <p:spPr>
            <a:xfrm>
              <a:off x="626060" y="5168676"/>
              <a:ext cx="340593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b="1" dirty="0"/>
                <a:t>Hardware (CPU,RAM,DISK,NETWORK)</a:t>
              </a:r>
            </a:p>
          </p:txBody>
        </p:sp>
      </p:grp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B259399F-C051-4043-9575-3678A3D15ADB}"/>
              </a:ext>
            </a:extLst>
          </p:cNvPr>
          <p:cNvGrpSpPr/>
          <p:nvPr/>
        </p:nvGrpSpPr>
        <p:grpSpPr>
          <a:xfrm>
            <a:off x="5304084" y="4697896"/>
            <a:ext cx="3292394" cy="418724"/>
            <a:chOff x="619432" y="5128591"/>
            <a:chExt cx="3292394" cy="418724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251E0A8-F508-415C-8469-9F4389281462}"/>
                </a:ext>
              </a:extLst>
            </p:cNvPr>
            <p:cNvSpPr/>
            <p:nvPr/>
          </p:nvSpPr>
          <p:spPr>
            <a:xfrm>
              <a:off x="619432" y="5128591"/>
              <a:ext cx="3292394" cy="41872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6" name="ZoneTexte 15">
              <a:extLst>
                <a:ext uri="{FF2B5EF4-FFF2-40B4-BE49-F238E27FC236}">
                  <a16:creationId xmlns:a16="http://schemas.microsoft.com/office/drawing/2014/main" id="{F71C6048-1D59-4C78-929B-6C7D14680D5C}"/>
                </a:ext>
              </a:extLst>
            </p:cNvPr>
            <p:cNvSpPr txBox="1"/>
            <p:nvPr/>
          </p:nvSpPr>
          <p:spPr>
            <a:xfrm>
              <a:off x="1265583" y="5168676"/>
              <a:ext cx="211538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b="1" dirty="0"/>
                <a:t>Système d’exploitation</a:t>
              </a:r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748EEB17-3FA1-407F-9CB2-2BE2520EBDC7}"/>
              </a:ext>
            </a:extLst>
          </p:cNvPr>
          <p:cNvSpPr/>
          <p:nvPr/>
        </p:nvSpPr>
        <p:spPr>
          <a:xfrm>
            <a:off x="5297456" y="4279172"/>
            <a:ext cx="796126" cy="406753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4FF9FC46-4DA2-41C5-9793-7DC06FE6CCDB}"/>
              </a:ext>
            </a:extLst>
          </p:cNvPr>
          <p:cNvSpPr txBox="1"/>
          <p:nvPr/>
        </p:nvSpPr>
        <p:spPr>
          <a:xfrm>
            <a:off x="5283458" y="4315623"/>
            <a:ext cx="856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/>
              <a:t>lib a v4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840E522-6184-415C-8474-0AE43F5D6438}"/>
              </a:ext>
            </a:extLst>
          </p:cNvPr>
          <p:cNvSpPr/>
          <p:nvPr/>
        </p:nvSpPr>
        <p:spPr>
          <a:xfrm>
            <a:off x="6093582" y="4285273"/>
            <a:ext cx="703358" cy="406753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FE7DCFB-8ED4-4ACA-A712-413A40A65BB7}"/>
              </a:ext>
            </a:extLst>
          </p:cNvPr>
          <p:cNvSpPr/>
          <p:nvPr/>
        </p:nvSpPr>
        <p:spPr>
          <a:xfrm>
            <a:off x="6803568" y="4279173"/>
            <a:ext cx="856192" cy="41872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74DC8EDE-6CE6-408F-B154-B766CF21A06C}"/>
              </a:ext>
            </a:extLst>
          </p:cNvPr>
          <p:cNvSpPr txBox="1"/>
          <p:nvPr/>
        </p:nvSpPr>
        <p:spPr>
          <a:xfrm>
            <a:off x="6828294" y="4315623"/>
            <a:ext cx="8314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/>
              <a:t>Appli 1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67032DB-BD40-4089-84DD-1A1EB8B7F26E}"/>
              </a:ext>
            </a:extLst>
          </p:cNvPr>
          <p:cNvSpPr/>
          <p:nvPr/>
        </p:nvSpPr>
        <p:spPr>
          <a:xfrm>
            <a:off x="7673012" y="4285273"/>
            <a:ext cx="856192" cy="41872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B28DD5A-4BA2-4AA9-9C00-8340F7DFB07F}"/>
              </a:ext>
            </a:extLst>
          </p:cNvPr>
          <p:cNvSpPr/>
          <p:nvPr/>
        </p:nvSpPr>
        <p:spPr>
          <a:xfrm>
            <a:off x="5522138" y="3848478"/>
            <a:ext cx="1080873" cy="41872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FE803F99-91EF-40CB-ACD7-D791478D0DAC}"/>
              </a:ext>
            </a:extLst>
          </p:cNvPr>
          <p:cNvSpPr txBox="1"/>
          <p:nvPr/>
        </p:nvSpPr>
        <p:spPr>
          <a:xfrm>
            <a:off x="5594582" y="3895816"/>
            <a:ext cx="10685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/>
              <a:t>Appli 2 v5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81E3FCB6-0444-44FF-B95D-57B21A73A376}"/>
              </a:ext>
            </a:extLst>
          </p:cNvPr>
          <p:cNvSpPr txBox="1"/>
          <p:nvPr/>
        </p:nvSpPr>
        <p:spPr>
          <a:xfrm>
            <a:off x="7715908" y="4325357"/>
            <a:ext cx="8314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/>
              <a:t>Appli 3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A1FB3FF-CD5C-45EA-B325-67B9AC218481}"/>
              </a:ext>
            </a:extLst>
          </p:cNvPr>
          <p:cNvSpPr/>
          <p:nvPr/>
        </p:nvSpPr>
        <p:spPr>
          <a:xfrm>
            <a:off x="5534501" y="3403024"/>
            <a:ext cx="1068511" cy="41872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1F89558C-3CDD-4CA1-B596-6124681C8848}"/>
              </a:ext>
            </a:extLst>
          </p:cNvPr>
          <p:cNvSpPr txBox="1"/>
          <p:nvPr/>
        </p:nvSpPr>
        <p:spPr>
          <a:xfrm>
            <a:off x="5559460" y="3463854"/>
            <a:ext cx="13410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/>
              <a:t>Conf 2 v3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7A3EE64-6239-4CA8-99FD-62036E9952FB}"/>
              </a:ext>
            </a:extLst>
          </p:cNvPr>
          <p:cNvSpPr/>
          <p:nvPr/>
        </p:nvSpPr>
        <p:spPr>
          <a:xfrm>
            <a:off x="7685375" y="3863500"/>
            <a:ext cx="831466" cy="41872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95FE1019-64CB-4F64-ABD3-4D032280D865}"/>
              </a:ext>
            </a:extLst>
          </p:cNvPr>
          <p:cNvSpPr txBox="1"/>
          <p:nvPr/>
        </p:nvSpPr>
        <p:spPr>
          <a:xfrm>
            <a:off x="7714308" y="3920691"/>
            <a:ext cx="8314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/>
              <a:t>Conf 3</a:t>
            </a:r>
          </a:p>
        </p:txBody>
      </p:sp>
      <p:pic>
        <p:nvPicPr>
          <p:cNvPr id="13" name="Image 12" descr="Une image contenant ordinateur, équipement électronique, assis, portable&#10;&#10;Description générée automatiquement">
            <a:extLst>
              <a:ext uri="{FF2B5EF4-FFF2-40B4-BE49-F238E27FC236}">
                <a16:creationId xmlns:a16="http://schemas.microsoft.com/office/drawing/2014/main" id="{BEBAE4EF-E2C8-496F-8E52-F1015BE4CF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802" y="1740146"/>
            <a:ext cx="3656363" cy="3027725"/>
          </a:xfrm>
          <a:prstGeom prst="rect">
            <a:avLst/>
          </a:prstGeom>
        </p:spPr>
      </p:pic>
      <p:sp>
        <p:nvSpPr>
          <p:cNvPr id="42" name="ZoneTexte 41">
            <a:extLst>
              <a:ext uri="{FF2B5EF4-FFF2-40B4-BE49-F238E27FC236}">
                <a16:creationId xmlns:a16="http://schemas.microsoft.com/office/drawing/2014/main" id="{07D185C8-1A45-4F22-ACB4-DA22BD47BC0C}"/>
              </a:ext>
            </a:extLst>
          </p:cNvPr>
          <p:cNvSpPr txBox="1"/>
          <p:nvPr/>
        </p:nvSpPr>
        <p:spPr>
          <a:xfrm>
            <a:off x="6057428" y="4322255"/>
            <a:ext cx="856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/>
              <a:t>lib b v3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637E4ECE-7E1A-4720-9CF1-5474EEC7D9FA}"/>
              </a:ext>
            </a:extLst>
          </p:cNvPr>
          <p:cNvSpPr/>
          <p:nvPr/>
        </p:nvSpPr>
        <p:spPr>
          <a:xfrm>
            <a:off x="1500705" y="2987085"/>
            <a:ext cx="796126" cy="406753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F7BE6B93-4AA0-42B3-8E47-11E096002F8F}"/>
              </a:ext>
            </a:extLst>
          </p:cNvPr>
          <p:cNvSpPr txBox="1"/>
          <p:nvPr/>
        </p:nvSpPr>
        <p:spPr>
          <a:xfrm>
            <a:off x="1486707" y="3023536"/>
            <a:ext cx="856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/>
              <a:t>lib a v4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9B8D3D75-E970-4AE0-ADFC-0C927117EDE6}"/>
              </a:ext>
            </a:extLst>
          </p:cNvPr>
          <p:cNvSpPr/>
          <p:nvPr/>
        </p:nvSpPr>
        <p:spPr>
          <a:xfrm>
            <a:off x="2310083" y="2993186"/>
            <a:ext cx="703358" cy="406753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072F49A3-EEBA-4475-A709-8E53F9AC7AE8}"/>
              </a:ext>
            </a:extLst>
          </p:cNvPr>
          <p:cNvSpPr/>
          <p:nvPr/>
        </p:nvSpPr>
        <p:spPr>
          <a:xfrm>
            <a:off x="1725387" y="2556391"/>
            <a:ext cx="1080873" cy="41872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F150CAD5-A420-4B6D-A8E0-B3298D9D6CC3}"/>
              </a:ext>
            </a:extLst>
          </p:cNvPr>
          <p:cNvSpPr txBox="1"/>
          <p:nvPr/>
        </p:nvSpPr>
        <p:spPr>
          <a:xfrm>
            <a:off x="1797831" y="2603729"/>
            <a:ext cx="10685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/>
              <a:t>Appli 2 v5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74C01455-3183-4CF2-9A52-8F79AA5ACCA4}"/>
              </a:ext>
            </a:extLst>
          </p:cNvPr>
          <p:cNvSpPr/>
          <p:nvPr/>
        </p:nvSpPr>
        <p:spPr>
          <a:xfrm>
            <a:off x="1737750" y="2110937"/>
            <a:ext cx="1068511" cy="41872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ZoneTexte 48">
            <a:extLst>
              <a:ext uri="{FF2B5EF4-FFF2-40B4-BE49-F238E27FC236}">
                <a16:creationId xmlns:a16="http://schemas.microsoft.com/office/drawing/2014/main" id="{551C74E9-F8E7-401D-A905-0E02C9A35D72}"/>
              </a:ext>
            </a:extLst>
          </p:cNvPr>
          <p:cNvSpPr txBox="1"/>
          <p:nvPr/>
        </p:nvSpPr>
        <p:spPr>
          <a:xfrm>
            <a:off x="2264945" y="3044349"/>
            <a:ext cx="856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/>
              <a:t>lib b v3</a:t>
            </a:r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BEC7F7BC-2E51-44E9-AC68-E5641AB0EDAE}"/>
              </a:ext>
            </a:extLst>
          </p:cNvPr>
          <p:cNvSpPr txBox="1"/>
          <p:nvPr/>
        </p:nvSpPr>
        <p:spPr>
          <a:xfrm>
            <a:off x="1780075" y="2173893"/>
            <a:ext cx="13410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/>
              <a:t>Conf 2 v3</a:t>
            </a:r>
          </a:p>
        </p:txBody>
      </p:sp>
      <p:grpSp>
        <p:nvGrpSpPr>
          <p:cNvPr id="55" name="Groupe 54">
            <a:extLst>
              <a:ext uri="{FF2B5EF4-FFF2-40B4-BE49-F238E27FC236}">
                <a16:creationId xmlns:a16="http://schemas.microsoft.com/office/drawing/2014/main" id="{51F687D4-BA4F-4F47-98E4-6B0FFEA3F789}"/>
              </a:ext>
            </a:extLst>
          </p:cNvPr>
          <p:cNvGrpSpPr/>
          <p:nvPr/>
        </p:nvGrpSpPr>
        <p:grpSpPr>
          <a:xfrm>
            <a:off x="111320" y="2999814"/>
            <a:ext cx="4748916" cy="2479754"/>
            <a:chOff x="204084" y="2999814"/>
            <a:chExt cx="4748916" cy="2479754"/>
          </a:xfrm>
        </p:grpSpPr>
        <p:sp>
          <p:nvSpPr>
            <p:cNvPr id="51" name="ZoneTexte 50">
              <a:extLst>
                <a:ext uri="{FF2B5EF4-FFF2-40B4-BE49-F238E27FC236}">
                  <a16:creationId xmlns:a16="http://schemas.microsoft.com/office/drawing/2014/main" id="{C6DCB3A8-C6A6-474B-841E-8FEA072FBAC5}"/>
                </a:ext>
              </a:extLst>
            </p:cNvPr>
            <p:cNvSpPr txBox="1"/>
            <p:nvPr/>
          </p:nvSpPr>
          <p:spPr>
            <a:xfrm>
              <a:off x="204084" y="4894793"/>
              <a:ext cx="474891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1" dirty="0"/>
                <a:t>Le développeur met à jour son application </a:t>
              </a:r>
            </a:p>
            <a:p>
              <a:r>
                <a:rPr lang="fr-FR" sz="1600" b="1" dirty="0"/>
                <a:t>Il utilise une nouvelles version de la « lib b »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3B49B188-364C-4AAC-A408-FFB8D19E1815}"/>
                </a:ext>
              </a:extLst>
            </p:cNvPr>
            <p:cNvSpPr/>
            <p:nvPr/>
          </p:nvSpPr>
          <p:spPr>
            <a:xfrm>
              <a:off x="2396223" y="2999814"/>
              <a:ext cx="703358" cy="406753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4" name="ZoneTexte 53">
              <a:extLst>
                <a:ext uri="{FF2B5EF4-FFF2-40B4-BE49-F238E27FC236}">
                  <a16:creationId xmlns:a16="http://schemas.microsoft.com/office/drawing/2014/main" id="{80C3AAE8-9944-4C9D-9970-012CBDA2D99A}"/>
                </a:ext>
              </a:extLst>
            </p:cNvPr>
            <p:cNvSpPr txBox="1"/>
            <p:nvPr/>
          </p:nvSpPr>
          <p:spPr>
            <a:xfrm>
              <a:off x="2351085" y="3050977"/>
              <a:ext cx="85619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1" dirty="0"/>
                <a:t>lib b </a:t>
              </a:r>
              <a:r>
                <a:rPr lang="fr-FR" sz="1600" b="1" dirty="0">
                  <a:solidFill>
                    <a:srgbClr val="FF0000"/>
                  </a:solidFill>
                </a:rPr>
                <a:t>v4</a:t>
              </a:r>
            </a:p>
          </p:txBody>
        </p:sp>
      </p:grpSp>
      <p:grpSp>
        <p:nvGrpSpPr>
          <p:cNvPr id="58" name="Groupe 57">
            <a:extLst>
              <a:ext uri="{FF2B5EF4-FFF2-40B4-BE49-F238E27FC236}">
                <a16:creationId xmlns:a16="http://schemas.microsoft.com/office/drawing/2014/main" id="{4B0C5BE8-093E-4959-9884-B2CAAF142A3D}"/>
              </a:ext>
            </a:extLst>
          </p:cNvPr>
          <p:cNvGrpSpPr/>
          <p:nvPr/>
        </p:nvGrpSpPr>
        <p:grpSpPr>
          <a:xfrm>
            <a:off x="369733" y="2563019"/>
            <a:ext cx="4748916" cy="3501324"/>
            <a:chOff x="369733" y="2563019"/>
            <a:chExt cx="4748916" cy="3501324"/>
          </a:xfrm>
        </p:grpSpPr>
        <p:sp>
          <p:nvSpPr>
            <p:cNvPr id="52" name="ZoneTexte 51">
              <a:extLst>
                <a:ext uri="{FF2B5EF4-FFF2-40B4-BE49-F238E27FC236}">
                  <a16:creationId xmlns:a16="http://schemas.microsoft.com/office/drawing/2014/main" id="{663F2FC4-CEF6-4377-8BDA-0E0598CF6184}"/>
                </a:ext>
              </a:extLst>
            </p:cNvPr>
            <p:cNvSpPr txBox="1"/>
            <p:nvPr/>
          </p:nvSpPr>
          <p:spPr>
            <a:xfrm>
              <a:off x="369733" y="5479568"/>
              <a:ext cx="474891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1" dirty="0"/>
                <a:t>Après ses tests, il livre sa nouvelle version (v6)…</a:t>
              </a:r>
            </a:p>
            <a:p>
              <a:r>
                <a:rPr lang="fr-FR" sz="1600" b="1" dirty="0"/>
                <a:t>… en oubliant de signaler la mise à jour de la « lib b »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FDDB9533-40FE-4285-BCB4-6A8E23EF0467}"/>
                </a:ext>
              </a:extLst>
            </p:cNvPr>
            <p:cNvSpPr/>
            <p:nvPr/>
          </p:nvSpPr>
          <p:spPr>
            <a:xfrm>
              <a:off x="1732015" y="2563019"/>
              <a:ext cx="1080873" cy="418723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7" name="ZoneTexte 56">
              <a:extLst>
                <a:ext uri="{FF2B5EF4-FFF2-40B4-BE49-F238E27FC236}">
                  <a16:creationId xmlns:a16="http://schemas.microsoft.com/office/drawing/2014/main" id="{EBECC105-7AF8-4D89-AB5B-C38820981740}"/>
                </a:ext>
              </a:extLst>
            </p:cNvPr>
            <p:cNvSpPr txBox="1"/>
            <p:nvPr/>
          </p:nvSpPr>
          <p:spPr>
            <a:xfrm>
              <a:off x="1804459" y="2610357"/>
              <a:ext cx="106851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1" dirty="0"/>
                <a:t>Appli 2 </a:t>
              </a:r>
              <a:r>
                <a:rPr lang="fr-FR" sz="1600" b="1" dirty="0">
                  <a:solidFill>
                    <a:srgbClr val="FF0000"/>
                  </a:solidFill>
                </a:rPr>
                <a:t>v6</a:t>
              </a:r>
            </a:p>
          </p:txBody>
        </p:sp>
      </p:grpSp>
      <p:grpSp>
        <p:nvGrpSpPr>
          <p:cNvPr id="64" name="Groupe 63">
            <a:extLst>
              <a:ext uri="{FF2B5EF4-FFF2-40B4-BE49-F238E27FC236}">
                <a16:creationId xmlns:a16="http://schemas.microsoft.com/office/drawing/2014/main" id="{F2C7C165-0963-4F19-BBD1-5FA392063683}"/>
              </a:ext>
            </a:extLst>
          </p:cNvPr>
          <p:cNvGrpSpPr/>
          <p:nvPr/>
        </p:nvGrpSpPr>
        <p:grpSpPr>
          <a:xfrm>
            <a:off x="2872971" y="2779634"/>
            <a:ext cx="3796751" cy="1494195"/>
            <a:chOff x="2872971" y="2779634"/>
            <a:chExt cx="3796751" cy="1494195"/>
          </a:xfrm>
        </p:grpSpPr>
        <p:cxnSp>
          <p:nvCxnSpPr>
            <p:cNvPr id="59" name="Connecteur droit avec flèche 58">
              <a:extLst>
                <a:ext uri="{FF2B5EF4-FFF2-40B4-BE49-F238E27FC236}">
                  <a16:creationId xmlns:a16="http://schemas.microsoft.com/office/drawing/2014/main" id="{623BECB6-CFB4-4AE6-BF39-AA4335E526D3}"/>
                </a:ext>
              </a:extLst>
            </p:cNvPr>
            <p:cNvCxnSpPr>
              <a:cxnSpLocks/>
              <a:stCxn id="57" idx="3"/>
              <a:endCxn id="35" idx="1"/>
            </p:cNvCxnSpPr>
            <p:nvPr/>
          </p:nvCxnSpPr>
          <p:spPr>
            <a:xfrm>
              <a:off x="2872971" y="2779634"/>
              <a:ext cx="2649167" cy="127820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877B7F92-4521-473E-A977-8CCA7D13C98C}"/>
                </a:ext>
              </a:extLst>
            </p:cNvPr>
            <p:cNvSpPr/>
            <p:nvPr/>
          </p:nvSpPr>
          <p:spPr>
            <a:xfrm>
              <a:off x="5528766" y="3855106"/>
              <a:ext cx="1080873" cy="418723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3" name="ZoneTexte 62">
              <a:extLst>
                <a:ext uri="{FF2B5EF4-FFF2-40B4-BE49-F238E27FC236}">
                  <a16:creationId xmlns:a16="http://schemas.microsoft.com/office/drawing/2014/main" id="{AE411482-AD8C-4C3A-AE9A-43FA681FE500}"/>
                </a:ext>
              </a:extLst>
            </p:cNvPr>
            <p:cNvSpPr txBox="1"/>
            <p:nvPr/>
          </p:nvSpPr>
          <p:spPr>
            <a:xfrm>
              <a:off x="5601210" y="3902444"/>
              <a:ext cx="106851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1" dirty="0"/>
                <a:t>Appli 2 </a:t>
              </a:r>
              <a:r>
                <a:rPr lang="fr-FR" sz="1600" b="1" dirty="0">
                  <a:solidFill>
                    <a:srgbClr val="FF0000"/>
                  </a:solidFill>
                </a:rPr>
                <a:t>v6</a:t>
              </a:r>
            </a:p>
          </p:txBody>
        </p:sp>
      </p:grpSp>
      <p:grpSp>
        <p:nvGrpSpPr>
          <p:cNvPr id="71" name="Groupe 70">
            <a:extLst>
              <a:ext uri="{FF2B5EF4-FFF2-40B4-BE49-F238E27FC236}">
                <a16:creationId xmlns:a16="http://schemas.microsoft.com/office/drawing/2014/main" id="{2EB85FDE-EA12-4EA2-BE5C-57DFD92A18A0}"/>
              </a:ext>
            </a:extLst>
          </p:cNvPr>
          <p:cNvGrpSpPr/>
          <p:nvPr/>
        </p:nvGrpSpPr>
        <p:grpSpPr>
          <a:xfrm>
            <a:off x="5406887" y="3406567"/>
            <a:ext cx="1421407" cy="1279359"/>
            <a:chOff x="5406887" y="3406567"/>
            <a:chExt cx="1421407" cy="1279359"/>
          </a:xfrm>
        </p:grpSpPr>
        <p:cxnSp>
          <p:nvCxnSpPr>
            <p:cNvPr id="65" name="Connecteur droit avec flèche 64">
              <a:extLst>
                <a:ext uri="{FF2B5EF4-FFF2-40B4-BE49-F238E27FC236}">
                  <a16:creationId xmlns:a16="http://schemas.microsoft.com/office/drawing/2014/main" id="{95083B69-62BB-4246-AF2F-B4FE3A4095B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406887" y="3406567"/>
              <a:ext cx="1421407" cy="1279359"/>
            </a:xfrm>
            <a:prstGeom prst="straightConnector1">
              <a:avLst/>
            </a:prstGeom>
            <a:ln w="104775">
              <a:solidFill>
                <a:srgbClr val="FF0000"/>
              </a:solidFill>
              <a:tailEnd type="non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68" name="Connecteur droit avec flèche 67">
              <a:extLst>
                <a:ext uri="{FF2B5EF4-FFF2-40B4-BE49-F238E27FC236}">
                  <a16:creationId xmlns:a16="http://schemas.microsoft.com/office/drawing/2014/main" id="{BCF42317-A8E2-4D59-B094-CE6674D9A1B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06887" y="3429000"/>
              <a:ext cx="1421407" cy="1225177"/>
            </a:xfrm>
            <a:prstGeom prst="straightConnector1">
              <a:avLst/>
            </a:prstGeom>
            <a:ln w="104775">
              <a:solidFill>
                <a:srgbClr val="FF0000"/>
              </a:solidFill>
              <a:tailEnd type="non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69779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2E68121-EB7A-477D-9413-03B58B171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Dockerfile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2D36C95-AD34-4C51-A275-0A6EF91C23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fr-FR" dirty="0"/>
          </a:p>
          <a:p>
            <a:r>
              <a:rPr lang="fr-FR" dirty="0"/>
              <a:t>Le fichier </a:t>
            </a:r>
            <a:r>
              <a:rPr lang="fr-FR" dirty="0" err="1"/>
              <a:t>dockerfile</a:t>
            </a:r>
            <a:r>
              <a:rPr lang="fr-FR" dirty="0"/>
              <a:t> permet de spécifier toute la construction d’une image.</a:t>
            </a:r>
          </a:p>
          <a:p>
            <a:r>
              <a:rPr lang="fr-FR" dirty="0"/>
              <a:t>C’est un fichier texte contenant une succession d’instructions</a:t>
            </a:r>
          </a:p>
          <a:p>
            <a:pPr lvl="1"/>
            <a:r>
              <a:rPr lang="fr-FR" dirty="0"/>
              <a:t>Paramétrage de l’environnement</a:t>
            </a:r>
          </a:p>
          <a:p>
            <a:pPr lvl="1"/>
            <a:r>
              <a:rPr lang="fr-FR" dirty="0"/>
              <a:t>Définition des éléments nécessaires (volumes, network,…)</a:t>
            </a:r>
          </a:p>
          <a:p>
            <a:pPr lvl="1"/>
            <a:r>
              <a:rPr lang="fr-FR" dirty="0"/>
              <a:t>Définition des éléments exposés</a:t>
            </a:r>
          </a:p>
          <a:p>
            <a:pPr lvl="1"/>
            <a:r>
              <a:rPr lang="fr-FR" dirty="0"/>
              <a:t>Ajout d’éléments externes</a:t>
            </a:r>
          </a:p>
          <a:p>
            <a:pPr lvl="1"/>
            <a:r>
              <a:rPr lang="fr-FR" dirty="0" err="1"/>
              <a:t>Execution</a:t>
            </a:r>
            <a:r>
              <a:rPr lang="fr-FR" dirty="0"/>
              <a:t> de commandes à la construction</a:t>
            </a:r>
          </a:p>
          <a:p>
            <a:pPr lvl="1"/>
            <a:r>
              <a:rPr lang="fr-FR" dirty="0"/>
              <a:t>Définition de la commande à exécuter au démarrage du container</a:t>
            </a:r>
          </a:p>
          <a:p>
            <a:endParaRPr lang="fr-FR" dirty="0"/>
          </a:p>
          <a:p>
            <a:pPr lvl="1"/>
            <a:endParaRPr lang="fr-FR" dirty="0"/>
          </a:p>
          <a:p>
            <a:endParaRPr lang="fr-FR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11B6AAC-AA28-48CB-98ED-64680B21EA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Choisir la classification du document : Public, Interne ou Confidentiel | 00/00/2017 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78FDC32-7F3D-4642-8CDD-FED78AF6D4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TITRE DE LA PRÉSENTATION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DB23658-EB4F-4B45-8476-F5A0F2113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40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97278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0E98416-D64B-4461-AE8E-B0BFD6E7CA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>
                <a:cs typeface="Calibri"/>
              </a:rPr>
              <a:t>Dockerfile</a:t>
            </a:r>
            <a:r>
              <a:rPr lang="fr-FR" dirty="0">
                <a:cs typeface="Calibri"/>
              </a:rPr>
              <a:t> – instructions principales</a:t>
            </a:r>
            <a:br>
              <a:rPr lang="fr-FR" dirty="0">
                <a:cs typeface="Calibri"/>
              </a:rPr>
            </a:br>
            <a:r>
              <a:rPr lang="fr-FR" sz="2000" b="0" dirty="0">
                <a:ea typeface="+mn-lt"/>
                <a:cs typeface="+mn-lt"/>
                <a:hlinkClick r:id="rId2"/>
              </a:rPr>
              <a:t>https://docs.docker.com/engine/reference/builder/#from</a:t>
            </a:r>
            <a:endParaRPr lang="fr-FR" sz="2000" b="0">
              <a:ea typeface="+mn-lt"/>
              <a:cs typeface="+mn-lt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E7E6E2A-DD5E-4EAB-831F-272CC5E5D8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0" rIns="0" bIns="0" rtlCol="0" anchor="t">
            <a:normAutofit/>
          </a:bodyPr>
          <a:lstStyle/>
          <a:p>
            <a:pPr marL="179705" indent="-179705"/>
            <a:r>
              <a:rPr lang="fr-FR" dirty="0">
                <a:cs typeface="Calibri"/>
              </a:rPr>
              <a:t>FROM définit l'image de base</a:t>
            </a:r>
            <a:endParaRPr lang="fr-FR">
              <a:cs typeface="Calibri"/>
            </a:endParaRPr>
          </a:p>
          <a:p>
            <a:pPr marL="179705" indent="-179705"/>
            <a:r>
              <a:rPr lang="fr-FR" dirty="0">
                <a:cs typeface="Calibri"/>
              </a:rPr>
              <a:t>RUN </a:t>
            </a:r>
            <a:r>
              <a:rPr lang="fr-FR" dirty="0" err="1">
                <a:cs typeface="Calibri"/>
              </a:rPr>
              <a:t>éxecute</a:t>
            </a:r>
            <a:r>
              <a:rPr lang="fr-FR" dirty="0">
                <a:cs typeface="Calibri"/>
              </a:rPr>
              <a:t> une  ou plusieurs commandes</a:t>
            </a:r>
          </a:p>
          <a:p>
            <a:pPr marL="179705" indent="-179705"/>
            <a:r>
              <a:rPr lang="fr-FR" dirty="0">
                <a:cs typeface="Calibri"/>
              </a:rPr>
              <a:t>CMD </a:t>
            </a:r>
            <a:r>
              <a:rPr lang="fr-FR" dirty="0" err="1">
                <a:cs typeface="Calibri"/>
              </a:rPr>
              <a:t>éxecute</a:t>
            </a:r>
            <a:r>
              <a:rPr lang="fr-FR" dirty="0">
                <a:cs typeface="Calibri"/>
              </a:rPr>
              <a:t> une ou plusieurs commandes</a:t>
            </a:r>
          </a:p>
          <a:p>
            <a:pPr marL="179705" indent="-179705"/>
            <a:r>
              <a:rPr lang="fr-FR" dirty="0">
                <a:cs typeface="Calibri"/>
              </a:rPr>
              <a:t>LABEL ajoute du </a:t>
            </a:r>
            <a:r>
              <a:rPr lang="fr-FR" dirty="0" err="1">
                <a:cs typeface="Calibri"/>
              </a:rPr>
              <a:t>métadata</a:t>
            </a:r>
            <a:r>
              <a:rPr lang="fr-FR" dirty="0">
                <a:cs typeface="Calibri"/>
              </a:rPr>
              <a:t> sous forme de tags</a:t>
            </a:r>
          </a:p>
          <a:p>
            <a:pPr marL="179705" indent="-179705"/>
            <a:r>
              <a:rPr lang="fr-FR" dirty="0">
                <a:cs typeface="Calibri"/>
              </a:rPr>
              <a:t>EXPOSE </a:t>
            </a:r>
            <a:r>
              <a:rPr lang="fr-FR" dirty="0" err="1">
                <a:cs typeface="Calibri"/>
              </a:rPr>
              <a:t>expose</a:t>
            </a:r>
            <a:r>
              <a:rPr lang="fr-FR" dirty="0">
                <a:cs typeface="Calibri"/>
              </a:rPr>
              <a:t> un port du </a:t>
            </a:r>
            <a:r>
              <a:rPr lang="fr-FR" dirty="0" err="1">
                <a:cs typeface="Calibri"/>
              </a:rPr>
              <a:t>containe</a:t>
            </a:r>
          </a:p>
          <a:p>
            <a:pPr marL="179705" indent="-179705"/>
            <a:r>
              <a:rPr lang="fr-FR" dirty="0">
                <a:cs typeface="Calibri"/>
              </a:rPr>
              <a:t>ENV définit une variable d'environnement</a:t>
            </a:r>
          </a:p>
          <a:p>
            <a:pPr marL="179705" indent="-179705"/>
            <a:r>
              <a:rPr lang="fr-FR" dirty="0">
                <a:cs typeface="Calibri"/>
              </a:rPr>
              <a:t>ARG définit une variable </a:t>
            </a:r>
            <a:r>
              <a:rPr lang="fr-FR" dirty="0" err="1">
                <a:cs typeface="Calibri"/>
              </a:rPr>
              <a:t>surchargeable</a:t>
            </a:r>
            <a:r>
              <a:rPr lang="fr-FR" dirty="0">
                <a:cs typeface="Calibri"/>
              </a:rPr>
              <a:t> au moment du </a:t>
            </a:r>
            <a:r>
              <a:rPr lang="fr-FR" dirty="0" err="1">
                <a:cs typeface="Calibri"/>
              </a:rPr>
              <a:t>build</a:t>
            </a:r>
          </a:p>
          <a:p>
            <a:pPr marL="179705" indent="-179705"/>
            <a:r>
              <a:rPr lang="fr-FR" dirty="0">
                <a:cs typeface="Calibri"/>
              </a:rPr>
              <a:t>ADD copie des fichiers ou dossiers locaux ou distants dans le </a:t>
            </a:r>
            <a:r>
              <a:rPr lang="fr-FR" dirty="0" err="1">
                <a:cs typeface="Calibri"/>
              </a:rPr>
              <a:t>fs</a:t>
            </a:r>
            <a:r>
              <a:rPr lang="fr-FR" dirty="0">
                <a:cs typeface="Calibri"/>
              </a:rPr>
              <a:t> du container</a:t>
            </a:r>
          </a:p>
          <a:p>
            <a:pPr marL="179705" indent="-179705"/>
            <a:r>
              <a:rPr lang="fr-FR" dirty="0">
                <a:cs typeface="Calibri"/>
              </a:rPr>
              <a:t>COPY copie des fichiers ou dossiers uniquement locaux</a:t>
            </a:r>
          </a:p>
          <a:p>
            <a:pPr marL="179705" indent="-179705"/>
            <a:r>
              <a:rPr lang="fr-FR" dirty="0">
                <a:cs typeface="Calibri"/>
              </a:rPr>
              <a:t>ENTRYPOINT définit une commande ou un script de lancement du container</a:t>
            </a:r>
          </a:p>
          <a:p>
            <a:pPr marL="179705" indent="-179705"/>
            <a:r>
              <a:rPr lang="fr-FR" dirty="0">
                <a:cs typeface="Calibri"/>
              </a:rPr>
              <a:t>VOLUME crée un point de montage entre l'hôte et le container</a:t>
            </a:r>
          </a:p>
          <a:p>
            <a:pPr marL="179705" indent="-179705"/>
            <a:r>
              <a:rPr lang="fr-FR" dirty="0">
                <a:cs typeface="Calibri"/>
              </a:rPr>
              <a:t>WORKDIR répertoire de travail pour RUN, CMD, ENTRYPOINT, COPY et ADD</a:t>
            </a:r>
          </a:p>
          <a:p>
            <a:pPr marL="179705" indent="-179705"/>
            <a:endParaRPr lang="fr-FR" dirty="0">
              <a:cs typeface="Calibri"/>
            </a:endParaRPr>
          </a:p>
          <a:p>
            <a:pPr marL="179705" indent="-179705"/>
            <a:r>
              <a:rPr lang="fr-FR" dirty="0">
                <a:cs typeface="Calibri"/>
              </a:rPr>
              <a:t>Nous n'aborderons ni ONBUILD, ni STOPSIGNAL, HEALTHCHECK ou SHELL, peu utilisés. Mais il est toujours utile de connaitre leur existence.</a:t>
            </a:r>
          </a:p>
          <a:p>
            <a:pPr marL="179705" indent="-179705"/>
            <a:endParaRPr lang="fr-FR" dirty="0">
              <a:cs typeface="Calibri"/>
            </a:endParaRPr>
          </a:p>
          <a:p>
            <a:pPr marL="179705" indent="-179705"/>
            <a:endParaRPr lang="fr-FR" dirty="0">
              <a:cs typeface="Calibri"/>
            </a:endParaRPr>
          </a:p>
          <a:p>
            <a:pPr marL="179705" indent="-179705"/>
            <a:endParaRPr lang="fr-FR" dirty="0">
              <a:cs typeface="Calibri"/>
            </a:endParaRPr>
          </a:p>
          <a:p>
            <a:pPr marL="179705" indent="-179705"/>
            <a:endParaRPr lang="fr-FR" dirty="0">
              <a:cs typeface="Calibri"/>
            </a:endParaRPr>
          </a:p>
          <a:p>
            <a:pPr marL="179705" indent="-179705"/>
            <a:endParaRPr lang="fr-FR" dirty="0">
              <a:cs typeface="Calibri"/>
            </a:endParaRP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2BBFBB6-50E9-4A8D-88CC-B475955146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Choisir la classification du document : Public, Interne ou Confidentiel | 00/00/2017 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A3B2FA2-3455-4F58-ABDF-C8CCFDB1F6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TITRE DE LA PRÉSENTATION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40C63BE-7231-44F4-A54A-C57FA7F43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dirty="0" smtClean="0"/>
              <a:t>41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09872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>
          <a:xfrm>
            <a:off x="619432" y="420330"/>
            <a:ext cx="8826785" cy="685800"/>
          </a:xfrm>
        </p:spPr>
        <p:txBody>
          <a:bodyPr>
            <a:normAutofit/>
          </a:bodyPr>
          <a:lstStyle/>
          <a:p>
            <a:r>
              <a:rPr lang="fr-FR"/>
              <a:t>ADD vs COPY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>
          <a:xfrm>
            <a:off x="309966" y="1046877"/>
            <a:ext cx="9314482" cy="5733631"/>
          </a:xfrm>
        </p:spPr>
        <p:txBody>
          <a:bodyPr vert="horz" lIns="0" tIns="0" rIns="0" bIns="0" rtlCol="0" anchor="t">
            <a:normAutofit/>
          </a:bodyPr>
          <a:lstStyle/>
          <a:p>
            <a:pPr marL="179705" indent="-179705"/>
            <a:r>
              <a:rPr lang="fr-FR"/>
              <a:t>Similarités</a:t>
            </a:r>
          </a:p>
          <a:p>
            <a:pPr marL="359410" lvl="1" indent="-179705"/>
            <a:r>
              <a:rPr lang="fr-FR"/>
              <a:t>Permettent toutes deux de copier des fichiers dans le </a:t>
            </a:r>
            <a:r>
              <a:rPr lang="fr-FR" i="1"/>
              <a:t>filesystem </a:t>
            </a:r>
            <a:r>
              <a:rPr lang="fr-FR"/>
              <a:t>du container</a:t>
            </a:r>
            <a:endParaRPr lang="fr-FR">
              <a:cs typeface="Calibri"/>
            </a:endParaRPr>
          </a:p>
          <a:p>
            <a:pPr marL="179705" lvl="1" indent="0">
              <a:buNone/>
            </a:pPr>
            <a:endParaRPr lang="fr-FR" b="1" dirty="0">
              <a:cs typeface="Calibri"/>
            </a:endParaRPr>
          </a:p>
          <a:p>
            <a:pPr marL="179705" indent="-179705"/>
            <a:r>
              <a:rPr lang="fr-FR"/>
              <a:t>Loval vs Remote</a:t>
            </a:r>
            <a:endParaRPr lang="fr-FR">
              <a:cs typeface="Calibri"/>
            </a:endParaRPr>
          </a:p>
          <a:p>
            <a:pPr marL="359410" lvl="1" indent="-179705"/>
            <a:r>
              <a:rPr lang="fr-FR">
                <a:solidFill>
                  <a:srgbClr val="303F48"/>
                </a:solidFill>
                <a:cs typeface="Calibri"/>
              </a:rPr>
              <a:t>COPY permet uniquement de copier des fichiers locaux décompressés</a:t>
            </a:r>
          </a:p>
          <a:p>
            <a:pPr marL="359410" lvl="1" indent="-179705"/>
            <a:r>
              <a:rPr lang="fr-FR">
                <a:solidFill>
                  <a:srgbClr val="303F48"/>
                </a:solidFill>
                <a:cs typeface="Calibri"/>
              </a:rPr>
              <a:t>ADD peut copier des fichiers distants (via une URL) et extraire des archives .tar</a:t>
            </a:r>
          </a:p>
          <a:p>
            <a:pPr marL="539750" lvl="2" indent="-179705"/>
            <a:r>
              <a:rPr lang="fr-FR">
                <a:solidFill>
                  <a:srgbClr val="303F48"/>
                </a:solidFill>
                <a:cs typeface="Calibri"/>
              </a:rPr>
              <a:t>De cette façon ADD économise donc l'utilisation d'un RUN</a:t>
            </a:r>
          </a:p>
          <a:p>
            <a:pPr marL="179705" indent="-179705"/>
            <a:endParaRPr lang="fr-FR" b="1" dirty="0">
              <a:solidFill>
                <a:srgbClr val="303F48"/>
              </a:solidFill>
              <a:cs typeface="Calibri"/>
            </a:endParaRPr>
          </a:p>
          <a:p>
            <a:pPr marL="179705" indent="-179705"/>
            <a:endParaRPr lang="fr-FR" b="1" dirty="0">
              <a:solidFill>
                <a:srgbClr val="303F48"/>
              </a:solidFill>
              <a:cs typeface="Calibri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Choisir la classification du document : Public, Interne ou Confidentiel | 00/00/2017 </a:t>
            </a:r>
          </a:p>
        </p:txBody>
      </p:sp>
      <p:sp>
        <p:nvSpPr>
          <p:cNvPr id="27" name="Espace réservé du pied de page 2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TITRE DE LA PRÉSENTATION</a:t>
            </a:r>
          </a:p>
        </p:txBody>
      </p:sp>
      <p:sp>
        <p:nvSpPr>
          <p:cNvPr id="28" name="Espace réservé du numéro de diapositive 2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42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77411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>
          <a:xfrm>
            <a:off x="619432" y="420330"/>
            <a:ext cx="8826785" cy="685800"/>
          </a:xfrm>
        </p:spPr>
        <p:txBody>
          <a:bodyPr>
            <a:normAutofit/>
          </a:bodyPr>
          <a:lstStyle/>
          <a:p>
            <a:r>
              <a:rPr lang="fr-FR"/>
              <a:t>RUN vs CMD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>
          <a:xfrm>
            <a:off x="309966" y="1046877"/>
            <a:ext cx="9314482" cy="5733631"/>
          </a:xfrm>
        </p:spPr>
        <p:txBody>
          <a:bodyPr vert="horz" lIns="0" tIns="0" rIns="0" bIns="0" rtlCol="0" anchor="t">
            <a:normAutofit/>
          </a:bodyPr>
          <a:lstStyle/>
          <a:p>
            <a:pPr marL="179705" indent="-179705"/>
            <a:r>
              <a:rPr lang="fr-FR">
                <a:solidFill>
                  <a:srgbClr val="303F48"/>
                </a:solidFill>
                <a:cs typeface="Calibri"/>
              </a:rPr>
              <a:t>Similarités</a:t>
            </a:r>
          </a:p>
          <a:p>
            <a:pPr marL="359410" lvl="1" indent="-179705"/>
            <a:r>
              <a:rPr lang="fr-FR">
                <a:cs typeface="Calibri"/>
              </a:rPr>
              <a:t>Permettent toutes les deux d'éxecuter des commandes dans le container</a:t>
            </a:r>
          </a:p>
          <a:p>
            <a:pPr marL="359410" lvl="1" indent="-179705"/>
            <a:r>
              <a:rPr lang="fr-FR">
                <a:cs typeface="Calibri"/>
              </a:rPr>
              <a:t>Acceptent toutes les deux une syntaxe en format </a:t>
            </a:r>
            <a:r>
              <a:rPr lang="fr-FR" i="1">
                <a:cs typeface="Calibri"/>
              </a:rPr>
              <a:t>shell </a:t>
            </a:r>
            <a:r>
              <a:rPr lang="fr-FR">
                <a:cs typeface="Calibri"/>
              </a:rPr>
              <a:t>ou </a:t>
            </a:r>
            <a:r>
              <a:rPr lang="fr-FR" i="1">
                <a:cs typeface="Calibri"/>
              </a:rPr>
              <a:t>exec</a:t>
            </a:r>
            <a:endParaRPr lang="fr-FR" i="1" dirty="0">
              <a:cs typeface="Calibri"/>
            </a:endParaRPr>
          </a:p>
          <a:p>
            <a:pPr marL="359410" lvl="1" indent="-179705"/>
            <a:endParaRPr lang="fr-FR" i="1" dirty="0">
              <a:cs typeface="Calibri"/>
            </a:endParaRPr>
          </a:p>
          <a:p>
            <a:pPr marL="179705" indent="-179705"/>
            <a:r>
              <a:rPr lang="fr-FR">
                <a:solidFill>
                  <a:srgbClr val="000000"/>
                </a:solidFill>
                <a:cs typeface="Calibri"/>
              </a:rPr>
              <a:t>Layer vs runtime</a:t>
            </a:r>
          </a:p>
          <a:p>
            <a:pPr marL="359410" lvl="1" indent="-179705"/>
            <a:r>
              <a:rPr lang="fr-FR">
                <a:solidFill>
                  <a:srgbClr val="000000"/>
                </a:solidFill>
                <a:cs typeface="Calibri"/>
              </a:rPr>
              <a:t>RUN est éxecuté au moment du build. Elle crée une nouvelle layer dans le container. On l'utilise, par exemple, pour créer des fichiers ou installer des packets</a:t>
            </a:r>
          </a:p>
          <a:p>
            <a:pPr marL="359410" lvl="1" indent="-179705"/>
            <a:r>
              <a:rPr lang="fr-FR">
                <a:solidFill>
                  <a:srgbClr val="000000"/>
                </a:solidFill>
                <a:cs typeface="Calibri"/>
              </a:rPr>
              <a:t>CMD est éxecuté au moment du démarrage du container et définit une commande à éxecuter à ce moment, par exemple pour démarrer un process</a:t>
            </a:r>
          </a:p>
          <a:p>
            <a:pPr marL="539750" lvl="2" indent="-179705"/>
            <a:r>
              <a:rPr lang="fr-FR">
                <a:solidFill>
                  <a:schemeClr val="accent1"/>
                </a:solidFill>
                <a:cs typeface="Calibri"/>
              </a:rPr>
              <a:t>En ceci, CMD ressemble plus à ENTRYPOINT</a:t>
            </a:r>
            <a:endParaRPr lang="fr-FR" dirty="0">
              <a:solidFill>
                <a:srgbClr val="000000"/>
              </a:solidFill>
              <a:cs typeface="Calibri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Choisir la classification du document : Public, Interne ou Confidentiel | 00/00/2017 </a:t>
            </a:r>
          </a:p>
        </p:txBody>
      </p:sp>
      <p:sp>
        <p:nvSpPr>
          <p:cNvPr id="27" name="Espace réservé du pied de page 2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TITRE DE LA PRÉSENTATION</a:t>
            </a:r>
          </a:p>
        </p:txBody>
      </p:sp>
      <p:sp>
        <p:nvSpPr>
          <p:cNvPr id="28" name="Espace réservé du numéro de diapositive 2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43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99969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>
          <a:xfrm>
            <a:off x="619432" y="420330"/>
            <a:ext cx="8826785" cy="685800"/>
          </a:xfrm>
        </p:spPr>
        <p:txBody>
          <a:bodyPr>
            <a:normAutofit/>
          </a:bodyPr>
          <a:lstStyle/>
          <a:p>
            <a:r>
              <a:rPr lang="fr-FR" dirty="0"/>
              <a:t>Best practices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>
          <a:xfrm>
            <a:off x="325463" y="1122265"/>
            <a:ext cx="9283283" cy="5353839"/>
          </a:xfrm>
        </p:spPr>
        <p:txBody>
          <a:bodyPr vert="horz" lIns="0" tIns="0" rIns="0" bIns="0" rtlCol="0" anchor="t">
            <a:normAutofit lnSpcReduction="10000"/>
          </a:bodyPr>
          <a:lstStyle/>
          <a:p>
            <a:pPr marL="179705" indent="-179705"/>
            <a:r>
              <a:rPr lang="fr-FR" dirty="0"/>
              <a:t>Particulièrement dans un contexte d’intégration continue/déploiement continu, il est important que le </a:t>
            </a:r>
            <a:r>
              <a:rPr lang="fr-FR" err="1"/>
              <a:t>dockerfile</a:t>
            </a:r>
            <a:r>
              <a:rPr lang="fr-FR" dirty="0"/>
              <a:t> soit écrit pour être rejouable dans le temps</a:t>
            </a:r>
            <a:endParaRPr lang="fr-FR" dirty="0">
              <a:cs typeface="Calibri"/>
            </a:endParaRPr>
          </a:p>
          <a:p>
            <a:pPr marL="359410" lvl="1" indent="-179705"/>
            <a:r>
              <a:rPr lang="fr-FR" dirty="0"/>
              <a:t>Eviter la commande apt-get update</a:t>
            </a:r>
            <a:endParaRPr lang="fr-FR" dirty="0">
              <a:cs typeface="Calibri"/>
            </a:endParaRPr>
          </a:p>
          <a:p>
            <a:pPr marL="359410" lvl="1" indent="-179705"/>
            <a:r>
              <a:rPr lang="fr-FR" dirty="0"/>
              <a:t>Eviter l’utilisation du tag </a:t>
            </a:r>
            <a:r>
              <a:rPr lang="fr-FR" err="1"/>
              <a:t>latest</a:t>
            </a:r>
            <a:r>
              <a:rPr lang="fr-FR" dirty="0"/>
              <a:t>, préférer des numéros de version explicite</a:t>
            </a:r>
            <a:endParaRPr lang="fr-FR" dirty="0">
              <a:cs typeface="Calibri"/>
            </a:endParaRPr>
          </a:p>
          <a:p>
            <a:pPr marL="359410" lvl="1" indent="-179705"/>
            <a:endParaRPr lang="fr-FR" dirty="0">
              <a:cs typeface="Calibri"/>
            </a:endParaRPr>
          </a:p>
          <a:p>
            <a:pPr marL="179705" indent="-179705"/>
            <a:r>
              <a:rPr lang="fr-FR" dirty="0"/>
              <a:t>Attention au poids des containers ! </a:t>
            </a:r>
          </a:p>
          <a:p>
            <a:pPr marL="179705" indent="-179705"/>
            <a:r>
              <a:rPr lang="fr-FR" dirty="0"/>
              <a:t>Limitez le contenu à ce qui est réellement utile.</a:t>
            </a:r>
            <a:endParaRPr lang="fr-FR" dirty="0">
              <a:cs typeface="Calibri"/>
            </a:endParaRPr>
          </a:p>
          <a:p>
            <a:pPr marL="359410" lvl="1" indent="-179705"/>
            <a:r>
              <a:rPr lang="fr-FR" dirty="0"/>
              <a:t>Pensez à supprimer les fichiers de travail</a:t>
            </a:r>
            <a:endParaRPr lang="fr-FR" dirty="0">
              <a:cs typeface="Calibri"/>
            </a:endParaRPr>
          </a:p>
          <a:p>
            <a:pPr marL="359410" lvl="1" indent="-179705"/>
            <a:r>
              <a:rPr lang="fr-FR" dirty="0"/>
              <a:t>Regrouper les commandes avec des &amp;&amp; dans une seule instruction RUN</a:t>
            </a:r>
            <a:endParaRPr lang="fr-FR" dirty="0">
              <a:cs typeface="Calibri"/>
            </a:endParaRPr>
          </a:p>
          <a:p>
            <a:pPr marL="179705" indent="-179705"/>
            <a:endParaRPr lang="fr-FR" dirty="0">
              <a:cs typeface="Calibri"/>
            </a:endParaRPr>
          </a:p>
          <a:p>
            <a:pPr marL="179705" indent="-179705"/>
            <a:r>
              <a:rPr lang="fr-FR" dirty="0"/>
              <a:t>Pensez à nettoyer la </a:t>
            </a:r>
            <a:r>
              <a:rPr lang="fr-FR" err="1"/>
              <a:t>registry</a:t>
            </a:r>
            <a:r>
              <a:rPr lang="fr-FR" dirty="0"/>
              <a:t> locale pour économiser de l’espace et éviter la saturation</a:t>
            </a:r>
            <a:endParaRPr lang="fr-FR" dirty="0">
              <a:cs typeface="Calibri"/>
            </a:endParaRPr>
          </a:p>
          <a:p>
            <a:pPr marL="179705" indent="-179705"/>
            <a:endParaRPr lang="fr-FR" dirty="0">
              <a:cs typeface="Calibri"/>
            </a:endParaRPr>
          </a:p>
          <a:p>
            <a:pPr marL="179705" indent="-179705"/>
            <a:r>
              <a:rPr lang="fr-FR" dirty="0"/>
              <a:t>Ecrivez votre </a:t>
            </a:r>
            <a:r>
              <a:rPr lang="fr-FR" err="1"/>
              <a:t>dockerfile</a:t>
            </a:r>
            <a:r>
              <a:rPr lang="fr-FR" dirty="0"/>
              <a:t> du général au particulier</a:t>
            </a:r>
            <a:endParaRPr lang="fr-FR" dirty="0">
              <a:cs typeface="Calibri"/>
            </a:endParaRPr>
          </a:p>
          <a:p>
            <a:pPr marL="179705" indent="-179705"/>
            <a:endParaRPr lang="fr-FR" dirty="0">
              <a:cs typeface="Calibri"/>
            </a:endParaRPr>
          </a:p>
          <a:p>
            <a:pPr marL="179705" indent="-179705"/>
            <a:r>
              <a:rPr lang="fr-FR" dirty="0"/>
              <a:t>Fichier .</a:t>
            </a:r>
            <a:r>
              <a:rPr lang="fr-FR" err="1"/>
              <a:t>dockerignore</a:t>
            </a:r>
            <a:r>
              <a:rPr lang="fr-FR" dirty="0"/>
              <a:t>  pour ne pas embarquer les fichier inutiles dans les images.</a:t>
            </a:r>
            <a:endParaRPr lang="fr-FR" dirty="0">
              <a:cs typeface="Calibri"/>
            </a:endParaRPr>
          </a:p>
          <a:p>
            <a:pPr marL="359410" lvl="2" indent="0">
              <a:buNone/>
            </a:pPr>
            <a:r>
              <a:rPr lang="fr-FR" dirty="0"/>
              <a:t>.git*</a:t>
            </a:r>
            <a:endParaRPr lang="fr-FR" dirty="0">
              <a:cs typeface="Calibri"/>
            </a:endParaRPr>
          </a:p>
          <a:p>
            <a:pPr marL="359410" lvl="2" indent="0">
              <a:buNone/>
            </a:pPr>
            <a:r>
              <a:rPr lang="fr-FR" dirty="0"/>
              <a:t>*.md</a:t>
            </a:r>
            <a:endParaRPr lang="fr-FR" dirty="0">
              <a:cs typeface="Calibri"/>
            </a:endParaRPr>
          </a:p>
          <a:p>
            <a:pPr marL="359410" lvl="2" indent="0">
              <a:buNone/>
            </a:pPr>
            <a:r>
              <a:rPr lang="fr-FR" dirty="0"/>
              <a:t>!README.md</a:t>
            </a:r>
            <a:endParaRPr lang="fr-FR" dirty="0">
              <a:cs typeface="Calibri"/>
            </a:endParaRPr>
          </a:p>
          <a:p>
            <a:pPr marL="179705" indent="-179705"/>
            <a:endParaRPr lang="fr-FR" dirty="0">
              <a:cs typeface="Calibri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Choisir la classification du document : Public, Interne ou Confidentiel | 00/00/2017 </a:t>
            </a:r>
          </a:p>
        </p:txBody>
      </p:sp>
      <p:sp>
        <p:nvSpPr>
          <p:cNvPr id="27" name="Espace réservé du pied de page 2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TITRE DE LA PRÉSENTATION</a:t>
            </a:r>
          </a:p>
        </p:txBody>
      </p:sp>
      <p:sp>
        <p:nvSpPr>
          <p:cNvPr id="28" name="Espace réservé du numéro de diapositive 2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44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09463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>
          <a:xfrm>
            <a:off x="619432" y="420330"/>
            <a:ext cx="8826785" cy="685800"/>
          </a:xfrm>
        </p:spPr>
        <p:txBody>
          <a:bodyPr>
            <a:normAutofit/>
          </a:bodyPr>
          <a:lstStyle/>
          <a:p>
            <a:r>
              <a:rPr lang="fr-FR"/>
              <a:t>CMD vs ENTRYPOINT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>
          <a:xfrm>
            <a:off x="309966" y="1046877"/>
            <a:ext cx="9314482" cy="5733631"/>
          </a:xfrm>
        </p:spPr>
        <p:txBody>
          <a:bodyPr vert="horz" lIns="0" tIns="0" rIns="0" bIns="0" rtlCol="0" anchor="t">
            <a:normAutofit/>
          </a:bodyPr>
          <a:lstStyle/>
          <a:p>
            <a:pPr marL="179705" indent="-179705"/>
            <a:r>
              <a:rPr lang="fr-FR" dirty="0"/>
              <a:t>CMD et ENTRYPOINT se ressemblent.</a:t>
            </a:r>
            <a:endParaRPr lang="fr-FR"/>
          </a:p>
          <a:p>
            <a:pPr marL="359410" lvl="1" indent="-179705"/>
            <a:r>
              <a:rPr lang="fr-FR" dirty="0"/>
              <a:t>Elles peuvent être utilisées seules ou ensembles</a:t>
            </a:r>
            <a:endParaRPr lang="fr-FR" dirty="0">
              <a:cs typeface="Calibri"/>
            </a:endParaRPr>
          </a:p>
          <a:p>
            <a:pPr marL="179705" lvl="1" indent="0">
              <a:buNone/>
            </a:pPr>
            <a:endParaRPr lang="fr-FR" dirty="0">
              <a:cs typeface="Calibri"/>
            </a:endParaRPr>
          </a:p>
          <a:p>
            <a:pPr marL="179705" indent="-179705"/>
            <a:r>
              <a:rPr lang="fr-FR" dirty="0"/>
              <a:t>CMD accepte plusieurs syntaxes (</a:t>
            </a:r>
            <a:r>
              <a:rPr lang="fr-FR" err="1"/>
              <a:t>shell</a:t>
            </a:r>
            <a:r>
              <a:rPr lang="fr-FR"/>
              <a:t> ou json )</a:t>
            </a:r>
            <a:endParaRPr lang="fr-FR">
              <a:cs typeface="Calibri"/>
            </a:endParaRPr>
          </a:p>
          <a:p>
            <a:pPr marL="359410" lvl="1" indent="-179705"/>
            <a:r>
              <a:rPr lang="fr-FR" dirty="0"/>
              <a:t>CMD /</a:t>
            </a:r>
            <a:r>
              <a:rPr lang="fr-FR" err="1"/>
              <a:t>usr</a:t>
            </a:r>
            <a:r>
              <a:rPr lang="fr-FR" dirty="0"/>
              <a:t>/bin/</a:t>
            </a:r>
            <a:r>
              <a:rPr lang="fr-FR" err="1"/>
              <a:t>httpd</a:t>
            </a:r>
            <a:r>
              <a:rPr lang="fr-FR" dirty="0"/>
              <a:t> –DFOREGROUND</a:t>
            </a:r>
            <a:endParaRPr lang="fr-FR" dirty="0">
              <a:cs typeface="Calibri"/>
            </a:endParaRPr>
          </a:p>
          <a:p>
            <a:pPr marL="359410" lvl="1" indent="-179705"/>
            <a:r>
              <a:rPr lang="fr-FR" dirty="0"/>
              <a:t>CMD </a:t>
            </a:r>
            <a:r>
              <a:rPr lang="en-US" dirty="0"/>
              <a:t>["/bin/</a:t>
            </a:r>
            <a:r>
              <a:rPr lang="en-US" err="1"/>
              <a:t>sh</a:t>
            </a:r>
            <a:r>
              <a:rPr lang="en-US" dirty="0"/>
              <a:t>", "-c", "/</a:t>
            </a:r>
            <a:r>
              <a:rPr lang="en-US" err="1"/>
              <a:t>usr</a:t>
            </a:r>
            <a:r>
              <a:rPr lang="en-US" dirty="0"/>
              <a:t>/bin/httpd -DFOREGROUND"]</a:t>
            </a:r>
            <a:endParaRPr lang="fr-FR" dirty="0">
              <a:cs typeface="Calibri"/>
            </a:endParaRPr>
          </a:p>
          <a:p>
            <a:pPr marL="359410" lvl="2" indent="0">
              <a:buNone/>
            </a:pPr>
            <a:endParaRPr lang="fr-FR" dirty="0">
              <a:cs typeface="Calibri"/>
            </a:endParaRPr>
          </a:p>
          <a:p>
            <a:pPr marL="179705" indent="-179705"/>
            <a:r>
              <a:rPr lang="fr-FR" dirty="0"/>
              <a:t>Utilisées ensemble :</a:t>
            </a:r>
            <a:endParaRPr lang="fr-FR">
              <a:cs typeface="Calibri"/>
            </a:endParaRPr>
          </a:p>
          <a:p>
            <a:pPr marL="359410" lvl="1" indent="-179705"/>
            <a:r>
              <a:rPr lang="fr-FR" dirty="0"/>
              <a:t>ENTRYPOINT fournit la commande et les arguments fixes</a:t>
            </a:r>
            <a:endParaRPr lang="fr-FR" dirty="0">
              <a:cs typeface="Calibri"/>
            </a:endParaRPr>
          </a:p>
          <a:p>
            <a:pPr marL="359410" lvl="1" indent="-179705"/>
            <a:r>
              <a:rPr lang="fr-FR" dirty="0"/>
              <a:t>CMD fournit un ou plusieurs arguments par défaut</a:t>
            </a:r>
            <a:endParaRPr lang="fr-FR" dirty="0">
              <a:cs typeface="Calibri"/>
            </a:endParaRPr>
          </a:p>
          <a:p>
            <a:pPr marL="539750" lvl="2" indent="-179705"/>
            <a:r>
              <a:rPr lang="fr-FR" dirty="0"/>
              <a:t>ENTRYPOINT ["ping", "-c", "3"]</a:t>
            </a:r>
            <a:endParaRPr lang="fr-FR" dirty="0">
              <a:cs typeface="Calibri"/>
            </a:endParaRPr>
          </a:p>
          <a:p>
            <a:pPr marL="539750" lvl="2" indent="-179705"/>
            <a:r>
              <a:rPr lang="fr-FR" dirty="0"/>
              <a:t>CMD ["192.168.0.2"]</a:t>
            </a:r>
            <a:endParaRPr lang="fr-FR" dirty="0">
              <a:cs typeface="Calibri"/>
            </a:endParaRPr>
          </a:p>
          <a:p>
            <a:pPr marL="719455" lvl="3" indent="-179705"/>
            <a:endParaRPr lang="fr-FR" dirty="0">
              <a:cs typeface="Calibri"/>
            </a:endParaRPr>
          </a:p>
          <a:p>
            <a:pPr marL="719455" lvl="3" indent="-179705"/>
            <a:endParaRPr lang="fr-FR" dirty="0">
              <a:cs typeface="Calibri"/>
            </a:endParaRPr>
          </a:p>
          <a:p>
            <a:pPr marL="899795" lvl="4" indent="-179705"/>
            <a:endParaRPr lang="fr-FR" dirty="0">
              <a:cs typeface="Calibri"/>
            </a:endParaRPr>
          </a:p>
          <a:p>
            <a:pPr marL="179705" indent="-179705"/>
            <a:r>
              <a:rPr lang="fr-FR" dirty="0"/>
              <a:t>ENTRYPOINT peut être surchargé par --</a:t>
            </a:r>
            <a:r>
              <a:rPr lang="fr-FR" err="1"/>
              <a:t>entrypoint</a:t>
            </a:r>
            <a:r>
              <a:rPr lang="fr-FR" dirty="0"/>
              <a:t>			</a:t>
            </a:r>
            <a:endParaRPr lang="fr-FR">
              <a:cs typeface="Calibri"/>
            </a:endParaRPr>
          </a:p>
          <a:p>
            <a:pPr marL="539750" lvl="2" indent="-179705"/>
            <a:endParaRPr lang="fr-FR" b="1" dirty="0">
              <a:cs typeface="Calibri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Choisir la classification du document : Public, Interne ou Confidentiel | 00/00/2017 </a:t>
            </a:r>
          </a:p>
        </p:txBody>
      </p:sp>
      <p:sp>
        <p:nvSpPr>
          <p:cNvPr id="27" name="Espace réservé du pied de page 2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TITRE DE LA PRÉSENTATION</a:t>
            </a:r>
          </a:p>
        </p:txBody>
      </p:sp>
      <p:sp>
        <p:nvSpPr>
          <p:cNvPr id="28" name="Espace réservé du numéro de diapositive 2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45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69442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82D110C-8B6D-4CE7-A5C0-AC7CE61324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Choisir la classification du document : Public, Interne ou Confidentiel | 00/00/2017 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A1B0CF5-65AB-454A-A424-8D72265177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TITRE DE LA PRÉSENTATION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3BFA8D2-02BB-41C6-B19D-2E1B5F340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46</a:t>
            </a:fld>
            <a:endParaRPr lang="fr-FR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AF774D7A-3DA5-4825-97D0-3E4A3244C6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1547" y="1866682"/>
            <a:ext cx="7382905" cy="3124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380765"/>
      </p:ext>
    </p:extLst>
  </p:cSld>
  <p:clrMapOvr>
    <a:masterClrMapping/>
  </p:clrMapOvr>
  <p:transition spd="slow">
    <p:push dir="u"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82D110C-8B6D-4CE7-A5C0-AC7CE61324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Choisir la classification du document : Public, Interne ou Confidentiel | 00/00/2017 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A1B0CF5-65AB-454A-A424-8D72265177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TITRE DE LA PRÉSENTATION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3BFA8D2-02BB-41C6-B19D-2E1B5F340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47</a:t>
            </a:fld>
            <a:endParaRPr lang="fr-FR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B3C879A5-5706-4F12-B55D-9689B478A1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2494" y="1866682"/>
            <a:ext cx="7421011" cy="3124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169035"/>
      </p:ext>
    </p:extLst>
  </p:cSld>
  <p:clrMapOvr>
    <a:masterClrMapping/>
  </p:clrMapOvr>
  <p:transition spd="slow">
    <p:push dir="u"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82D110C-8B6D-4CE7-A5C0-AC7CE61324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Choisir la classification du document : Public, Interne ou Confidentiel | 00/00/2017 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A1B0CF5-65AB-454A-A424-8D72265177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TITRE DE LA PRÉSENTATION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3BFA8D2-02BB-41C6-B19D-2E1B5F340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48</a:t>
            </a:fld>
            <a:endParaRPr lang="fr-FR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83AF172F-BC34-4539-897E-7C62DEA40A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1073" y="1876208"/>
            <a:ext cx="7363853" cy="3105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470104"/>
      </p:ext>
    </p:extLst>
  </p:cSld>
  <p:clrMapOvr>
    <a:masterClrMapping/>
  </p:clrMapOvr>
  <p:transition spd="slow">
    <p:push dir="u"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82D110C-8B6D-4CE7-A5C0-AC7CE61324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Choisir la classification du document : Public, Interne ou Confidentiel | 00/00/2017 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A1B0CF5-65AB-454A-A424-8D72265177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TITRE DE LA PRÉSENTATION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3BFA8D2-02BB-41C6-B19D-2E1B5F340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49</a:t>
            </a:fld>
            <a:endParaRPr lang="fr-FR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58C8E925-80A1-492F-A520-4711267752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310" y="1880971"/>
            <a:ext cx="7373379" cy="3096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712269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2D36C95-AD34-4C51-A275-0A6EF91C23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9432" y="1669774"/>
            <a:ext cx="8614721" cy="3803374"/>
          </a:xfrm>
        </p:spPr>
        <p:txBody>
          <a:bodyPr vert="horz" lIns="0" tIns="0" rIns="0" bIns="0" rtlCol="0" anchor="t">
            <a:normAutofit/>
          </a:bodyPr>
          <a:lstStyle/>
          <a:p>
            <a:pPr marL="179705" indent="-179705"/>
            <a:r>
              <a:rPr lang="fr-FR" dirty="0"/>
              <a:t>Installation sur une machine classique (laptop, </a:t>
            </a:r>
            <a:r>
              <a:rPr lang="fr-FR" dirty="0" err="1"/>
              <a:t>bare</a:t>
            </a:r>
            <a:r>
              <a:rPr lang="fr-FR" dirty="0"/>
              <a:t> </a:t>
            </a:r>
            <a:r>
              <a:rPr lang="fr-FR" dirty="0" err="1"/>
              <a:t>metal</a:t>
            </a:r>
            <a:r>
              <a:rPr lang="fr-FR" dirty="0"/>
              <a:t>, </a:t>
            </a:r>
            <a:r>
              <a:rPr lang="fr-FR" dirty="0" err="1"/>
              <a:t>virtual</a:t>
            </a:r>
            <a:r>
              <a:rPr lang="fr-FR" dirty="0"/>
              <a:t> machine)</a:t>
            </a:r>
            <a:endParaRPr lang="fr-FR"/>
          </a:p>
          <a:p>
            <a:pPr marL="359410" lvl="1" indent="-179705"/>
            <a:r>
              <a:rPr lang="fr-FR" dirty="0"/>
              <a:t>Install packages (</a:t>
            </a:r>
            <a:r>
              <a:rPr lang="fr-FR" dirty="0" err="1"/>
              <a:t>yum</a:t>
            </a:r>
            <a:r>
              <a:rPr lang="fr-FR" dirty="0"/>
              <a:t>, </a:t>
            </a:r>
            <a:r>
              <a:rPr lang="fr-FR" dirty="0" err="1"/>
              <a:t>rpm</a:t>
            </a:r>
            <a:r>
              <a:rPr lang="fr-FR" dirty="0"/>
              <a:t>, </a:t>
            </a:r>
            <a:r>
              <a:rPr lang="fr-FR" dirty="0" err="1"/>
              <a:t>tgz</a:t>
            </a:r>
            <a:r>
              <a:rPr lang="fr-FR" dirty="0"/>
              <a:t>,..)</a:t>
            </a:r>
            <a:endParaRPr lang="fr-FR" dirty="0">
              <a:cs typeface="Calibri"/>
            </a:endParaRPr>
          </a:p>
          <a:p>
            <a:pPr marL="359410" lvl="1" indent="-179705"/>
            <a:r>
              <a:rPr lang="fr-FR" dirty="0"/>
              <a:t>Bibliothèques</a:t>
            </a:r>
            <a:endParaRPr lang="fr-FR" dirty="0">
              <a:cs typeface="Calibri"/>
            </a:endParaRPr>
          </a:p>
          <a:p>
            <a:pPr marL="359410" lvl="1" indent="-179705"/>
            <a:r>
              <a:rPr lang="fr-FR" dirty="0" err="1"/>
              <a:t>Frameworks</a:t>
            </a:r>
            <a:endParaRPr lang="fr-FR" dirty="0">
              <a:cs typeface="Calibri"/>
            </a:endParaRPr>
          </a:p>
          <a:p>
            <a:pPr marL="359410" lvl="1" indent="-179705"/>
            <a:r>
              <a:rPr lang="fr-FR" dirty="0"/>
              <a:t>Applicatifs</a:t>
            </a:r>
            <a:endParaRPr lang="fr-FR" dirty="0">
              <a:cs typeface="Calibri"/>
            </a:endParaRPr>
          </a:p>
          <a:p>
            <a:pPr marL="539750" lvl="2" indent="-179705"/>
            <a:r>
              <a:rPr lang="fr-FR" dirty="0"/>
              <a:t>Exemple : java </a:t>
            </a:r>
            <a:r>
              <a:rPr lang="fr-FR" dirty="0" err="1"/>
              <a:t>JDK+driver</a:t>
            </a:r>
            <a:r>
              <a:rPr lang="fr-FR" dirty="0"/>
              <a:t> JDBC + </a:t>
            </a:r>
            <a:r>
              <a:rPr lang="fr-FR" dirty="0" err="1"/>
              <a:t>tomcat</a:t>
            </a:r>
            <a:r>
              <a:rPr lang="fr-FR" dirty="0"/>
              <a:t> + </a:t>
            </a:r>
            <a:r>
              <a:rPr lang="fr-FR" dirty="0" err="1"/>
              <a:t>wars</a:t>
            </a:r>
            <a:r>
              <a:rPr lang="fr-FR" dirty="0"/>
              <a:t> + fichiers config</a:t>
            </a:r>
            <a:endParaRPr lang="fr-FR" dirty="0">
              <a:cs typeface="Calibri"/>
            </a:endParaRPr>
          </a:p>
          <a:p>
            <a:pPr marL="539750" lvl="2" indent="-179705"/>
            <a:endParaRPr lang="fr-FR" dirty="0">
              <a:cs typeface="Calibri"/>
            </a:endParaRPr>
          </a:p>
          <a:p>
            <a:pPr marL="179705" indent="-179705"/>
            <a:r>
              <a:rPr lang="fr-FR" dirty="0"/>
              <a:t>Pb de portabilité : garantir qu’une application puisse fonctionner sur plus d’un environnement</a:t>
            </a:r>
            <a:endParaRPr lang="fr-FR" dirty="0">
              <a:cs typeface="Calibri"/>
            </a:endParaRPr>
          </a:p>
          <a:p>
            <a:pPr marL="359410" lvl="1" indent="-179705"/>
            <a:r>
              <a:rPr lang="fr-FR" dirty="0"/>
              <a:t>exhaustivité des composants, normalement décrite dans un dossier d’installation</a:t>
            </a:r>
            <a:endParaRPr lang="fr-FR" dirty="0">
              <a:cs typeface="Calibri"/>
            </a:endParaRPr>
          </a:p>
          <a:p>
            <a:pPr marL="179705" indent="-179705"/>
            <a:endParaRPr lang="fr-FR" dirty="0">
              <a:cs typeface="Calibri"/>
            </a:endParaRPr>
          </a:p>
          <a:p>
            <a:pPr marL="359410" lvl="1" indent="-179705"/>
            <a:endParaRPr lang="fr-FR" dirty="0">
              <a:cs typeface="Calibri"/>
            </a:endParaRPr>
          </a:p>
          <a:p>
            <a:pPr marL="359410" lvl="1" indent="-179705"/>
            <a:endParaRPr lang="fr-FR" dirty="0">
              <a:cs typeface="Calibri"/>
            </a:endParaRPr>
          </a:p>
          <a:p>
            <a:pPr marL="179705" indent="-179705"/>
            <a:endParaRPr lang="fr-FR" dirty="0">
              <a:cs typeface="Calibri"/>
            </a:endParaRPr>
          </a:p>
          <a:p>
            <a:pPr marL="179705" indent="-179705"/>
            <a:endParaRPr lang="fr-FR" dirty="0">
              <a:cs typeface="Calibri"/>
            </a:endParaRPr>
          </a:p>
          <a:p>
            <a:pPr marL="179705" indent="-179705"/>
            <a:endParaRPr lang="fr-FR" dirty="0">
              <a:cs typeface="Calibri"/>
            </a:endParaRPr>
          </a:p>
          <a:p>
            <a:pPr marL="179705" indent="-179705"/>
            <a:endParaRPr lang="fr-FR" dirty="0">
              <a:cs typeface="Calibri"/>
            </a:endParaRPr>
          </a:p>
          <a:p>
            <a:pPr marL="179705" indent="-179705"/>
            <a:endParaRPr lang="fr-FR" dirty="0">
              <a:cs typeface="Calibri"/>
            </a:endParaRPr>
          </a:p>
          <a:p>
            <a:pPr marL="179705" indent="-179705"/>
            <a:endParaRPr lang="fr-FR" dirty="0">
              <a:cs typeface="Calibri"/>
            </a:endParaRP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11B6AAC-AA28-48CB-98ED-64680B21EA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Choisir la classification du document : Public, Interne ou Confidentiel | 00/00/2017 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78FDC32-7F3D-4642-8CDD-FED78AF6D4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TITRE DE LA PRÉSENTATION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DB23658-EB4F-4B45-8476-F5A0F2113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5</a:t>
            </a:fld>
            <a:endParaRPr lang="fr-FR"/>
          </a:p>
        </p:txBody>
      </p:sp>
      <p:sp>
        <p:nvSpPr>
          <p:cNvPr id="9" name="Titre 4">
            <a:extLst>
              <a:ext uri="{FF2B5EF4-FFF2-40B4-BE49-F238E27FC236}">
                <a16:creationId xmlns:a16="http://schemas.microsoft.com/office/drawing/2014/main" id="{411DABEC-0929-44DA-8165-B9D585E56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432" y="420330"/>
            <a:ext cx="8826785" cy="685800"/>
          </a:xfrm>
        </p:spPr>
        <p:txBody>
          <a:bodyPr>
            <a:normAutofit/>
          </a:bodyPr>
          <a:lstStyle/>
          <a:p>
            <a:r>
              <a:rPr lang="fr-FR" dirty="0"/>
              <a:t>Petit historique : </a:t>
            </a:r>
            <a:r>
              <a:rPr lang="fr-FR" dirty="0" err="1"/>
              <a:t>dépendences</a:t>
            </a:r>
            <a:r>
              <a:rPr lang="fr-FR" dirty="0"/>
              <a:t> (suite)</a:t>
            </a:r>
          </a:p>
        </p:txBody>
      </p:sp>
    </p:spTree>
    <p:extLst>
      <p:ext uri="{BB962C8B-B14F-4D97-AF65-F5344CB8AC3E}">
        <p14:creationId xmlns:p14="http://schemas.microsoft.com/office/powerpoint/2010/main" val="4076770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82D110C-8B6D-4CE7-A5C0-AC7CE61324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Choisir la classification du document : Public, Interne ou Confidentiel | 00/00/2017 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A1B0CF5-65AB-454A-A424-8D72265177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TITRE DE LA PRÉSENTATION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3BFA8D2-02BB-41C6-B19D-2E1B5F340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50</a:t>
            </a:fld>
            <a:endParaRPr lang="fr-FR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168BD13F-C480-4C13-A6A0-52E7F883ED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2021" y="1761892"/>
            <a:ext cx="7401958" cy="3334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412951"/>
      </p:ext>
    </p:extLst>
  </p:cSld>
  <p:clrMapOvr>
    <a:masterClrMapping/>
  </p:clrMapOvr>
  <p:transition spd="slow">
    <p:push dir="u"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82D110C-8B6D-4CE7-A5C0-AC7CE61324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Choisir la classification du document : Public, Interne ou Confidentiel | 00/00/2017 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A1B0CF5-65AB-454A-A424-8D72265177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TITRE DE LA PRÉSENTATION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3BFA8D2-02BB-41C6-B19D-2E1B5F340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51</a:t>
            </a:fld>
            <a:endParaRPr lang="fr-FR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C41B8322-9B50-46B6-BBB5-44B12250EA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6784" y="1780945"/>
            <a:ext cx="7392432" cy="3296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537881"/>
      </p:ext>
    </p:extLst>
  </p:cSld>
  <p:clrMapOvr>
    <a:masterClrMapping/>
  </p:clrMapOvr>
  <p:transition spd="slow">
    <p:push dir="u"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2E68121-EB7A-477D-9413-03B58B171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docker </a:t>
            </a:r>
            <a:r>
              <a:rPr lang="fr-FR" dirty="0" err="1"/>
              <a:t>build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2D36C95-AD34-4C51-A275-0A6EF91C23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fr-FR" dirty="0"/>
          </a:p>
          <a:p>
            <a:r>
              <a:rPr lang="fr-FR" dirty="0"/>
              <a:t>La commande pour construire une image est </a:t>
            </a:r>
          </a:p>
          <a:p>
            <a:pPr lvl="1"/>
            <a:r>
              <a:rPr lang="fr-FR" dirty="0"/>
              <a:t>docker </a:t>
            </a:r>
            <a:r>
              <a:rPr lang="fr-FR" dirty="0" err="1"/>
              <a:t>build</a:t>
            </a:r>
            <a:r>
              <a:rPr lang="fr-FR" dirty="0"/>
              <a:t> &lt;</a:t>
            </a:r>
            <a:r>
              <a:rPr lang="fr-FR" dirty="0" err="1"/>
              <a:t>path</a:t>
            </a:r>
            <a:r>
              <a:rPr lang="fr-FR" dirty="0"/>
              <a:t>&gt;</a:t>
            </a:r>
          </a:p>
          <a:p>
            <a:pPr lvl="1"/>
            <a:r>
              <a:rPr lang="fr-FR" dirty="0"/>
              <a:t>docker </a:t>
            </a:r>
            <a:r>
              <a:rPr lang="fr-FR" dirty="0" err="1"/>
              <a:t>build</a:t>
            </a:r>
            <a:r>
              <a:rPr lang="fr-FR" dirty="0"/>
              <a:t> &lt;url&gt;</a:t>
            </a:r>
          </a:p>
          <a:p>
            <a:pPr lvl="1"/>
            <a:r>
              <a:rPr lang="fr-FR" dirty="0"/>
              <a:t>docker </a:t>
            </a:r>
            <a:r>
              <a:rPr lang="fr-FR" dirty="0" err="1"/>
              <a:t>build</a:t>
            </a:r>
            <a:r>
              <a:rPr lang="fr-FR" dirty="0"/>
              <a:t> –</a:t>
            </a:r>
          </a:p>
          <a:p>
            <a:pPr lvl="1"/>
            <a:endParaRPr lang="fr-FR" dirty="0"/>
          </a:p>
          <a:p>
            <a:r>
              <a:rPr lang="fr-FR" dirty="0"/>
              <a:t>&lt;</a:t>
            </a:r>
            <a:r>
              <a:rPr lang="fr-FR" dirty="0" err="1"/>
              <a:t>path</a:t>
            </a:r>
            <a:r>
              <a:rPr lang="fr-FR" dirty="0"/>
              <a:t>&gt; correspond au répertoire contenant le </a:t>
            </a:r>
            <a:r>
              <a:rPr lang="fr-FR" dirty="0" err="1"/>
              <a:t>dockerfile</a:t>
            </a:r>
            <a:r>
              <a:rPr lang="fr-FR" dirty="0"/>
              <a:t> ainsi que les éventuelles autres ressources. Ce répertoire est encore appelé </a:t>
            </a:r>
            <a:r>
              <a:rPr lang="fr-FR" dirty="0" err="1"/>
              <a:t>context</a:t>
            </a:r>
            <a:endParaRPr lang="fr-FR" dirty="0"/>
          </a:p>
          <a:p>
            <a:endParaRPr lang="fr-FR" dirty="0"/>
          </a:p>
          <a:p>
            <a:r>
              <a:rPr lang="fr-FR" dirty="0"/>
              <a:t>Le nom du fichier est libre. S’il n’est pas précisé le nom par défaut est </a:t>
            </a:r>
            <a:r>
              <a:rPr lang="fr-FR" dirty="0" err="1"/>
              <a:t>Dockerfile</a:t>
            </a:r>
            <a:endParaRPr lang="fr-FR" dirty="0"/>
          </a:p>
          <a:p>
            <a:pPr lvl="1"/>
            <a:r>
              <a:rPr lang="fr-FR" dirty="0"/>
              <a:t> pour le préciser on utilise l’option –f ou –-file</a:t>
            </a:r>
          </a:p>
          <a:p>
            <a:endParaRPr lang="fr-FR" dirty="0"/>
          </a:p>
          <a:p>
            <a:r>
              <a:rPr lang="fr-FR" dirty="0"/>
              <a:t>Par défaut, l’image est identifiée par son id comme tous les objets docker.</a:t>
            </a:r>
          </a:p>
          <a:p>
            <a:pPr lvl="1"/>
            <a:r>
              <a:rPr lang="fr-FR" dirty="0"/>
              <a:t>Il est possible de positionner un nom et/ou un tag sur l’image avec l’option –t  ou --tag</a:t>
            </a:r>
          </a:p>
          <a:p>
            <a:endParaRPr lang="fr-FR" dirty="0"/>
          </a:p>
          <a:p>
            <a:pPr lvl="1"/>
            <a:endParaRPr lang="fr-FR" dirty="0"/>
          </a:p>
          <a:p>
            <a:endParaRPr lang="fr-FR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11B6AAC-AA28-48CB-98ED-64680B21EA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Choisir la classification du document : Public, Interne ou Confidentiel | 00/00/2017 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78FDC32-7F3D-4642-8CDD-FED78AF6D4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TITRE DE LA PRÉSENTATION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DB23658-EB4F-4B45-8476-F5A0F2113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52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75585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2E68121-EB7A-477D-9413-03B58B171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docker </a:t>
            </a:r>
            <a:r>
              <a:rPr lang="fr-FR" dirty="0" err="1"/>
              <a:t>build</a:t>
            </a:r>
            <a:r>
              <a:rPr lang="fr-FR" dirty="0"/>
              <a:t> (suite)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2D36C95-AD34-4C51-A275-0A6EF91C23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0" rIns="0" bIns="0" rtlCol="0" anchor="t">
            <a:normAutofit/>
          </a:bodyPr>
          <a:lstStyle/>
          <a:p>
            <a:pPr marL="179705" indent="-179705"/>
            <a:endParaRPr lang="fr-FR" dirty="0">
              <a:cs typeface="Calibri"/>
            </a:endParaRPr>
          </a:p>
          <a:p>
            <a:pPr marL="179705" indent="-179705"/>
            <a:r>
              <a:rPr lang="fr-FR" dirty="0"/>
              <a:t>La commande </a:t>
            </a:r>
            <a:r>
              <a:rPr lang="fr-FR" dirty="0" err="1"/>
              <a:t>build</a:t>
            </a:r>
            <a:r>
              <a:rPr lang="fr-FR" dirty="0"/>
              <a:t> utilise un cache pour les </a:t>
            </a:r>
            <a:r>
              <a:rPr lang="fr-FR" dirty="0" err="1"/>
              <a:t>layers</a:t>
            </a:r>
            <a:r>
              <a:rPr lang="fr-FR" dirty="0"/>
              <a:t> déjà construits.</a:t>
            </a:r>
            <a:endParaRPr lang="fr-FR" dirty="0">
              <a:cs typeface="Calibri"/>
            </a:endParaRPr>
          </a:p>
          <a:p>
            <a:pPr marL="179705" indent="-179705"/>
            <a:endParaRPr lang="fr-FR" dirty="0">
              <a:cs typeface="Calibri"/>
            </a:endParaRPr>
          </a:p>
          <a:p>
            <a:pPr marL="179705" indent="-179705"/>
            <a:r>
              <a:rPr lang="fr-FR" dirty="0"/>
              <a:t>Si la commande plante à la 3</a:t>
            </a:r>
            <a:r>
              <a:rPr lang="fr-FR" baseline="30000" dirty="0"/>
              <a:t>ème</a:t>
            </a:r>
            <a:r>
              <a:rPr lang="fr-FR" dirty="0"/>
              <a:t> instruction, vous pouvez corriger le fichier et lors de la relance, docker constatera que les instructions 1 et 2 sont déjà dans le cache et ne les rejouera pas.</a:t>
            </a:r>
            <a:endParaRPr lang="fr-FR" dirty="0">
              <a:cs typeface="Calibri"/>
            </a:endParaRPr>
          </a:p>
          <a:p>
            <a:pPr marL="179705" indent="-179705"/>
            <a:endParaRPr lang="fr-FR" dirty="0">
              <a:cs typeface="Calibri"/>
            </a:endParaRPr>
          </a:p>
          <a:p>
            <a:pPr marL="179705" indent="-179705"/>
            <a:r>
              <a:rPr lang="fr-FR" dirty="0"/>
              <a:t>Pour tirer </a:t>
            </a:r>
            <a:r>
              <a:rPr lang="fr-FR"/>
              <a:t>parti</a:t>
            </a:r>
            <a:r>
              <a:rPr lang="fr-FR" dirty="0"/>
              <a:t> de ce comportement, il est important d’écrire le </a:t>
            </a:r>
            <a:r>
              <a:rPr lang="fr-FR" err="1"/>
              <a:t>dockerfile</a:t>
            </a:r>
            <a:r>
              <a:rPr lang="fr-FR" dirty="0"/>
              <a:t> du plus général au plus spécifique</a:t>
            </a:r>
            <a:endParaRPr lang="fr-FR" dirty="0">
              <a:cs typeface="Calibri"/>
            </a:endParaRPr>
          </a:p>
          <a:p>
            <a:pPr marL="359410" lvl="1" indent="-179705"/>
            <a:r>
              <a:rPr lang="fr-FR" dirty="0"/>
              <a:t>Commencez par ce qui a trait à l’OS</a:t>
            </a:r>
            <a:endParaRPr lang="fr-FR" dirty="0">
              <a:cs typeface="Calibri"/>
            </a:endParaRPr>
          </a:p>
          <a:p>
            <a:pPr marL="359410" lvl="1" indent="-179705"/>
            <a:r>
              <a:rPr lang="fr-FR" dirty="0"/>
              <a:t>Continuez par les bibliothèques</a:t>
            </a:r>
            <a:endParaRPr lang="fr-FR" dirty="0">
              <a:cs typeface="Calibri"/>
            </a:endParaRPr>
          </a:p>
          <a:p>
            <a:pPr marL="359410" lvl="1" indent="-179705"/>
            <a:r>
              <a:rPr lang="fr-FR" dirty="0"/>
              <a:t>Puis par l’applicatif</a:t>
            </a:r>
            <a:endParaRPr lang="fr-FR" dirty="0">
              <a:cs typeface="Calibri"/>
            </a:endParaRPr>
          </a:p>
          <a:p>
            <a:pPr marL="359410" lvl="1" indent="-179705"/>
            <a:r>
              <a:rPr lang="fr-FR" dirty="0"/>
              <a:t>Terminez par le paramétrage</a:t>
            </a:r>
            <a:endParaRPr lang="fr-FR" dirty="0">
              <a:cs typeface="Calibri"/>
            </a:endParaRPr>
          </a:p>
          <a:p>
            <a:pPr marL="359410" lvl="1" indent="-179705"/>
            <a:endParaRPr lang="fr-FR" dirty="0">
              <a:cs typeface="Calibri"/>
            </a:endParaRPr>
          </a:p>
          <a:p>
            <a:pPr marL="179705" indent="-179705"/>
            <a:r>
              <a:rPr lang="fr-FR" dirty="0"/>
              <a:t>Il est possible de désactiver ponctuellement le comportement avec la directive</a:t>
            </a:r>
            <a:endParaRPr lang="fr-FR" dirty="0">
              <a:cs typeface="Calibri"/>
            </a:endParaRPr>
          </a:p>
          <a:p>
            <a:pPr marL="359410" lvl="1" indent="-179705"/>
            <a:r>
              <a:rPr lang="fr-FR" dirty="0"/>
              <a:t> –-no-cache</a:t>
            </a:r>
            <a:endParaRPr lang="fr-FR" dirty="0">
              <a:cs typeface="Calibri"/>
            </a:endParaRPr>
          </a:p>
          <a:p>
            <a:pPr marL="359410" lvl="1" indent="-179705"/>
            <a:endParaRPr lang="fr-FR" dirty="0">
              <a:cs typeface="Calibri"/>
            </a:endParaRPr>
          </a:p>
          <a:p>
            <a:pPr marL="179705" indent="-179705"/>
            <a:endParaRPr lang="fr-FR" dirty="0">
              <a:cs typeface="Calibri"/>
            </a:endParaRP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11B6AAC-AA28-48CB-98ED-64680B21EA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Choisir la classification du document : Public, Interne ou Confidentiel | 00/00/2017 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78FDC32-7F3D-4642-8CDD-FED78AF6D4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TITRE DE LA PRÉSENTATION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DB23658-EB4F-4B45-8476-F5A0F2113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53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0485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53C7EBE-B059-4411-A467-3C1ABEF9B8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Docker </a:t>
            </a:r>
            <a:r>
              <a:rPr lang="fr-FR" dirty="0" err="1"/>
              <a:t>attach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4D53930-E611-4952-BA33-973DA7E012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fr-FR" dirty="0"/>
          </a:p>
          <a:p>
            <a:r>
              <a:rPr lang="fr-FR" dirty="0"/>
              <a:t>Permet de s’attacher à un container en cours d’</a:t>
            </a:r>
            <a:r>
              <a:rPr lang="fr-FR" dirty="0" err="1"/>
              <a:t>execution</a:t>
            </a:r>
            <a:endParaRPr lang="fr-FR" dirty="0"/>
          </a:p>
          <a:p>
            <a:endParaRPr lang="fr-FR" dirty="0"/>
          </a:p>
          <a:p>
            <a:r>
              <a:rPr lang="fr-FR" dirty="0"/>
              <a:t>On récupère l’entrée standard, la sortie standard et la sortie standard d’erreur</a:t>
            </a:r>
          </a:p>
          <a:p>
            <a:endParaRPr lang="fr-FR" dirty="0"/>
          </a:p>
          <a:p>
            <a:r>
              <a:rPr lang="fr-FR" dirty="0"/>
              <a:t>Attention, sortir avec un Ctrl-C sera intercepté par le container et tuera le process.</a:t>
            </a:r>
          </a:p>
          <a:p>
            <a:endParaRPr lang="fr-FR" dirty="0"/>
          </a:p>
          <a:p>
            <a:r>
              <a:rPr lang="fr-FR" dirty="0"/>
              <a:t>Si le container original a été lancé avec –</a:t>
            </a:r>
            <a:r>
              <a:rPr lang="fr-FR" dirty="0" err="1"/>
              <a:t>it</a:t>
            </a:r>
            <a:r>
              <a:rPr lang="fr-FR" dirty="0"/>
              <a:t> , il est possible de sortir avec la séquence Ctrl-p Ctrl-q</a:t>
            </a:r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8E1047F-699A-47AF-A2D6-953CA94146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Choisir la classification du document : Public, Interne ou Confidentiel | 00/00/2017 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8DF9B30-8F95-4FF4-86DD-9AFDE8F5AD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TITRE DE LA PRÉSENTATION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89C9EB6-09FC-42F1-B6C1-A1E07822B0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54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03042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53C7EBE-B059-4411-A467-3C1ABEF9B8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docker network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4D53930-E611-4952-BA33-973DA7E012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0" rIns="0" bIns="0" rtlCol="0" anchor="t">
            <a:normAutofit/>
          </a:bodyPr>
          <a:lstStyle/>
          <a:p>
            <a:pPr marL="179705" indent="-179705"/>
            <a:endParaRPr lang="fr-FR" dirty="0">
              <a:cs typeface="Calibri"/>
            </a:endParaRPr>
          </a:p>
          <a:p>
            <a:pPr marL="179705" indent="-179705"/>
            <a:r>
              <a:rPr lang="fr-FR" dirty="0"/>
              <a:t>Fournit/émule la couche réseau entre les containers</a:t>
            </a:r>
            <a:endParaRPr lang="fr-FR" dirty="0">
              <a:cs typeface="Calibri"/>
            </a:endParaRPr>
          </a:p>
          <a:p>
            <a:pPr marL="179705" indent="-179705"/>
            <a:r>
              <a:rPr lang="fr-FR" dirty="0"/>
              <a:t>Les containers n’ayant pas de réseau (contrairement à une VM et ses interfaces, son routage…), </a:t>
            </a:r>
            <a:r>
              <a:rPr lang="fr-FR" dirty="0">
                <a:ea typeface="+mn-lt"/>
                <a:cs typeface="+mn-lt"/>
              </a:rPr>
              <a:t>il faut donc fournir ce service entre le container et la VM</a:t>
            </a:r>
          </a:p>
          <a:p>
            <a:pPr marL="179705" indent="-179705"/>
            <a:r>
              <a:rPr lang="fr-FR" dirty="0">
                <a:cs typeface="Calibri"/>
              </a:rPr>
              <a:t>Docker network fournit/émule une couche réseau</a:t>
            </a:r>
          </a:p>
          <a:p>
            <a:pPr marL="179705" indent="-179705"/>
            <a:r>
              <a:rPr lang="fr-FR" dirty="0">
                <a:ea typeface="+mn-lt"/>
                <a:cs typeface="+mn-lt"/>
              </a:rPr>
              <a:t>4 façon de fournir un network :</a:t>
            </a:r>
          </a:p>
          <a:p>
            <a:pPr marL="359410" lvl="1" indent="-179705"/>
            <a:r>
              <a:rPr lang="fr-FR" dirty="0">
                <a:ea typeface="+mn-lt"/>
                <a:cs typeface="+mn-lt"/>
              </a:rPr>
              <a:t>bridge</a:t>
            </a:r>
          </a:p>
          <a:p>
            <a:pPr marL="359410" lvl="1" indent="-179705"/>
            <a:r>
              <a:rPr lang="fr-FR" dirty="0">
                <a:ea typeface="+mn-lt"/>
                <a:cs typeface="+mn-lt"/>
              </a:rPr>
              <a:t>overlay (</a:t>
            </a:r>
            <a:r>
              <a:rPr lang="fr-FR" dirty="0" err="1">
                <a:ea typeface="+mn-lt"/>
                <a:cs typeface="+mn-lt"/>
              </a:rPr>
              <a:t>swarm</a:t>
            </a:r>
            <a:r>
              <a:rPr lang="fr-FR" dirty="0">
                <a:ea typeface="+mn-lt"/>
                <a:cs typeface="+mn-lt"/>
              </a:rPr>
              <a:t>)</a:t>
            </a:r>
          </a:p>
          <a:p>
            <a:pPr marL="359410" lvl="1" indent="-179705"/>
            <a:r>
              <a:rPr lang="fr-FR" dirty="0" err="1">
                <a:ea typeface="+mn-lt"/>
                <a:cs typeface="+mn-lt"/>
              </a:rPr>
              <a:t>macvlan</a:t>
            </a:r>
          </a:p>
          <a:p>
            <a:pPr marL="359410" lvl="1" indent="-179705"/>
            <a:r>
              <a:rPr lang="fr-FR" dirty="0">
                <a:ea typeface="+mn-lt"/>
                <a:cs typeface="+mn-lt"/>
              </a:rPr>
              <a:t>host</a:t>
            </a:r>
          </a:p>
          <a:p>
            <a:pPr marL="359410" lvl="1" indent="-179705"/>
            <a:endParaRPr lang="fr-FR" dirty="0">
              <a:ea typeface="+mn-lt"/>
              <a:cs typeface="+mn-lt"/>
            </a:endParaRPr>
          </a:p>
          <a:p>
            <a:pPr marL="0" indent="0">
              <a:buNone/>
            </a:pPr>
            <a:endParaRPr lang="fr-FR" dirty="0">
              <a:cs typeface="Calibri"/>
            </a:endParaRPr>
          </a:p>
          <a:p>
            <a:pPr marL="179705" indent="-179705"/>
            <a:r>
              <a:rPr lang="fr-FR" dirty="0"/>
              <a:t>REMARQUE: C’est d’ailleurs un ajout des orchestrateurs comme la notion de </a:t>
            </a:r>
            <a:r>
              <a:rPr lang="fr-FR" dirty="0" err="1"/>
              <a:t>pod</a:t>
            </a:r>
            <a:r>
              <a:rPr lang="fr-FR" dirty="0"/>
              <a:t> dans </a:t>
            </a:r>
            <a:r>
              <a:rPr lang="fr-FR" dirty="0" err="1"/>
              <a:t>kubernetes</a:t>
            </a:r>
            <a:endParaRPr lang="fr-FR" dirty="0">
              <a:cs typeface="Calibri"/>
            </a:endParaRPr>
          </a:p>
          <a:p>
            <a:pPr marL="179705" indent="-179705"/>
            <a:endParaRPr lang="fr-FR" dirty="0">
              <a:cs typeface="Calibri"/>
            </a:endParaRP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8E1047F-699A-47AF-A2D6-953CA94146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Choisir la classification du document : Public, Interne ou Confidentiel | 00/00/2017 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8DF9B30-8F95-4FF4-86DD-9AFDE8F5AD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TITRE DE LA PRÉSENTATION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89C9EB6-09FC-42F1-B6C1-A1E07822B0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55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48055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53C7EBE-B059-4411-A467-3C1ABEF9B8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docker network (host)</a:t>
            </a:r>
            <a:br>
              <a:rPr lang="fr-FR" dirty="0">
                <a:ea typeface="+mn-lt"/>
                <a:cs typeface="+mn-lt"/>
              </a:rPr>
            </a:br>
            <a:r>
              <a:rPr lang="fr-FR" sz="1600" dirty="0">
                <a:ea typeface="+mn-lt"/>
                <a:cs typeface="+mn-lt"/>
                <a:hlinkClick r:id="rId2"/>
              </a:rPr>
              <a:t>https://docs.docker.com/network/host/</a:t>
            </a:r>
            <a:endParaRPr lang="fr-FR" sz="1600" dirty="0">
              <a:cs typeface="Calibri"/>
              <a:hlinkClick r:id="rId2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4D53930-E611-4952-BA33-973DA7E012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0" rIns="0" bIns="0" rtlCol="0" anchor="t">
            <a:normAutofit/>
          </a:bodyPr>
          <a:lstStyle/>
          <a:p>
            <a:pPr marL="179705" indent="-179705"/>
            <a:endParaRPr lang="fr-FR" dirty="0">
              <a:cs typeface="Calibri"/>
            </a:endParaRPr>
          </a:p>
          <a:p>
            <a:pPr marL="179705" indent="-179705"/>
            <a:r>
              <a:rPr lang="fr-FR" dirty="0"/>
              <a:t>Attache le container à l'interface réseau de la machine hôte</a:t>
            </a:r>
          </a:p>
          <a:p>
            <a:pPr marL="359410" lvl="1" indent="-179705"/>
            <a:r>
              <a:rPr lang="fr-FR" dirty="0">
                <a:cs typeface="Calibri"/>
              </a:rPr>
              <a:t>Les ports exposés sont ceux de la machine hôte</a:t>
            </a:r>
          </a:p>
          <a:p>
            <a:pPr marL="359410" lvl="1" indent="-179705"/>
            <a:r>
              <a:rPr lang="fr-FR" dirty="0">
                <a:solidFill>
                  <a:srgbClr val="F57100"/>
                </a:solidFill>
                <a:cs typeface="Calibri"/>
              </a:rPr>
              <a:t>Les containers n'ont pas leur propre adresse IP</a:t>
            </a:r>
            <a:endParaRPr lang="fr-FR" dirty="0">
              <a:solidFill>
                <a:srgbClr val="F57100"/>
              </a:solidFill>
            </a:endParaRPr>
          </a:p>
          <a:p>
            <a:pPr marL="179705" indent="-179705"/>
            <a:r>
              <a:rPr lang="fr-FR" dirty="0"/>
              <a:t>Avantage: offre les meilleures performances (pas de couche réseau intermédiaire)</a:t>
            </a:r>
            <a:endParaRPr lang="fr-FR" dirty="0">
              <a:cs typeface="Calibri"/>
            </a:endParaRPr>
          </a:p>
          <a:p>
            <a:pPr marL="179705" indent="-179705"/>
            <a:r>
              <a:rPr lang="fr-FR" dirty="0" err="1">
                <a:cs typeface="Calibri"/>
              </a:rPr>
              <a:t>Inconvenient</a:t>
            </a:r>
            <a:r>
              <a:rPr lang="fr-FR" dirty="0">
                <a:cs typeface="Calibri"/>
              </a:rPr>
              <a:t>: sécurité limitée (pas d'isolation au niveau du réseau)</a:t>
            </a:r>
          </a:p>
          <a:p>
            <a:pPr marL="179705" indent="-179705"/>
            <a:endParaRPr lang="fr-FR" dirty="0">
              <a:solidFill>
                <a:srgbClr val="303F48"/>
              </a:solidFill>
              <a:cs typeface="Calibri"/>
            </a:endParaRPr>
          </a:p>
          <a:p>
            <a:pPr marL="359410" lvl="1" indent="-179705"/>
            <a:endParaRPr lang="fr-FR" dirty="0">
              <a:cs typeface="Calibri"/>
            </a:endParaRP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8E1047F-699A-47AF-A2D6-953CA94146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Choisir la classification du document : Public, Interne ou Confidentiel | 00/00/2017 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8DF9B30-8F95-4FF4-86DD-9AFDE8F5AD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TITRE DE LA PRÉSENTATION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89C9EB6-09FC-42F1-B6C1-A1E07822B0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56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997148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53C7EBE-B059-4411-A467-3C1ABEF9B8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docker network (bridge)</a:t>
            </a:r>
            <a:br>
              <a:rPr lang="fr-FR" dirty="0">
                <a:ea typeface="+mn-lt"/>
                <a:cs typeface="+mn-lt"/>
              </a:rPr>
            </a:br>
            <a:r>
              <a:rPr lang="fr-FR" sz="1600" dirty="0">
                <a:ea typeface="+mn-lt"/>
                <a:cs typeface="+mn-lt"/>
                <a:hlinkClick r:id="rId2"/>
              </a:rPr>
              <a:t>https://docs.docker.com/network/bridge/</a:t>
            </a:r>
            <a:endParaRPr lang="fr-FR" sz="1600" dirty="0">
              <a:cs typeface="Calibri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4D53930-E611-4952-BA33-973DA7E012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0" rIns="0" bIns="0" rtlCol="0" anchor="t">
            <a:normAutofit/>
          </a:bodyPr>
          <a:lstStyle/>
          <a:p>
            <a:pPr marL="179705" indent="-179705"/>
            <a:endParaRPr lang="fr-FR" dirty="0">
              <a:cs typeface="Calibri"/>
            </a:endParaRPr>
          </a:p>
          <a:p>
            <a:pPr marL="179705" indent="-179705"/>
            <a:r>
              <a:rPr lang="fr-FR" dirty="0"/>
              <a:t>Crée un réseau privé isolé interne à la machine hôte</a:t>
            </a:r>
            <a:endParaRPr lang="fr-FR" dirty="0">
              <a:cs typeface="Calibri"/>
            </a:endParaRPr>
          </a:p>
          <a:p>
            <a:pPr marL="179705" indent="-179705"/>
            <a:r>
              <a:rPr lang="fr-FR" dirty="0"/>
              <a:t>Permet la communication entre les containers dans le même bridge, mais bloque la communication en dehors</a:t>
            </a:r>
            <a:endParaRPr lang="fr-FR" dirty="0">
              <a:cs typeface="Calibri"/>
            </a:endParaRPr>
          </a:p>
          <a:p>
            <a:pPr marL="179705" indent="-179705"/>
            <a:r>
              <a:rPr lang="fr-FR" dirty="0"/>
              <a:t>Les accès externes sont réalisés par l’exposition de ports</a:t>
            </a:r>
            <a:endParaRPr lang="fr-FR" dirty="0">
              <a:cs typeface="Calibri"/>
            </a:endParaRPr>
          </a:p>
          <a:p>
            <a:pPr marL="179705" indent="-179705"/>
            <a:r>
              <a:rPr lang="fr-FR" dirty="0"/>
              <a:t>Utilise la notion de bridge linux, </a:t>
            </a:r>
            <a:r>
              <a:rPr lang="fr-FR" dirty="0" err="1"/>
              <a:t>iptables</a:t>
            </a:r>
            <a:r>
              <a:rPr lang="fr-FR" dirty="0"/>
              <a:t>, le routage et le service </a:t>
            </a:r>
            <a:r>
              <a:rPr lang="fr-FR" dirty="0" err="1"/>
              <a:t>discovery</a:t>
            </a:r>
            <a:endParaRPr lang="fr-FR" dirty="0">
              <a:cs typeface="Calibri"/>
            </a:endParaRPr>
          </a:p>
          <a:p>
            <a:pPr marL="179705" indent="-179705"/>
            <a:r>
              <a:rPr lang="fr-FR" dirty="0"/>
              <a:t>Inconvénient : local à la machine</a:t>
            </a:r>
            <a:endParaRPr lang="fr-FR" dirty="0">
              <a:cs typeface="Calibri"/>
            </a:endParaRPr>
          </a:p>
          <a:p>
            <a:pPr marL="359410" lvl="1" indent="-179705"/>
            <a:endParaRPr lang="fr-FR" dirty="0">
              <a:cs typeface="Calibri"/>
            </a:endParaRP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8E1047F-699A-47AF-A2D6-953CA94146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Choisir la classification du document : Public, Interne ou Confidentiel | 00/00/2017 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8DF9B30-8F95-4FF4-86DD-9AFDE8F5AD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TITRE DE LA PRÉSENTATION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89C9EB6-09FC-42F1-B6C1-A1E07822B0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57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05016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53C7EBE-B059-4411-A467-3C1ABEF9B8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docker network (overlay)</a:t>
            </a:r>
            <a:br>
              <a:rPr lang="fr-FR" dirty="0">
                <a:ea typeface="+mn-lt"/>
                <a:cs typeface="+mn-lt"/>
              </a:rPr>
            </a:br>
            <a:r>
              <a:rPr lang="fr-FR" sz="1600" dirty="0">
                <a:ea typeface="+mn-lt"/>
                <a:cs typeface="+mn-lt"/>
                <a:hlinkClick r:id="rId2"/>
              </a:rPr>
              <a:t>https://docs.docker.com/network/overlay/</a:t>
            </a:r>
            <a:endParaRPr lang="fr-FR" sz="1600" dirty="0">
              <a:cs typeface="Calibri"/>
              <a:hlinkClick r:id="rId2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4D53930-E611-4952-BA33-973DA7E012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0" rIns="0" bIns="0" rtlCol="0" anchor="t">
            <a:normAutofit/>
          </a:bodyPr>
          <a:lstStyle/>
          <a:p>
            <a:pPr marL="179705" indent="-179705"/>
            <a:endParaRPr lang="fr-FR" dirty="0">
              <a:cs typeface="Calibri"/>
            </a:endParaRPr>
          </a:p>
          <a:p>
            <a:pPr marL="179705" indent="-179705"/>
            <a:r>
              <a:rPr lang="fr-FR" dirty="0"/>
              <a:t>Est utilisé par </a:t>
            </a:r>
            <a:r>
              <a:rPr lang="fr-FR" dirty="0">
                <a:solidFill>
                  <a:schemeClr val="accent1"/>
                </a:solidFill>
              </a:rPr>
              <a:t>docker </a:t>
            </a:r>
            <a:r>
              <a:rPr lang="fr-FR" dirty="0" err="1">
                <a:solidFill>
                  <a:schemeClr val="accent1"/>
                </a:solidFill>
              </a:rPr>
              <a:t>swarm</a:t>
            </a:r>
            <a:r>
              <a:rPr lang="fr-FR" dirty="0"/>
              <a:t> </a:t>
            </a:r>
          </a:p>
          <a:p>
            <a:pPr marL="179705" indent="-179705"/>
            <a:r>
              <a:rPr lang="fr-FR" dirty="0"/>
              <a:t>Crée un réseau de réseaux de type bridge</a:t>
            </a:r>
            <a:endParaRPr lang="fr-FR" dirty="0">
              <a:cs typeface="Calibri"/>
            </a:endParaRPr>
          </a:p>
          <a:p>
            <a:pPr marL="179705" indent="-179705"/>
            <a:endParaRPr lang="fr-FR" dirty="0">
              <a:cs typeface="Calibri"/>
            </a:endParaRPr>
          </a:p>
          <a:p>
            <a:pPr marL="359410" lvl="1" indent="-179705"/>
            <a:endParaRPr lang="fr-FR" dirty="0">
              <a:cs typeface="Calibri"/>
            </a:endParaRP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8E1047F-699A-47AF-A2D6-953CA94146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Choisir la classification du document : Public, Interne ou Confidentiel | 00/00/2017 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8DF9B30-8F95-4FF4-86DD-9AFDE8F5AD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TITRE DE LA PRÉSENTATION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89C9EB6-09FC-42F1-B6C1-A1E07822B0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58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102969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53C7EBE-B059-4411-A467-3C1ABEF9B8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docker network (</a:t>
            </a:r>
            <a:r>
              <a:rPr lang="fr-FR" dirty="0" err="1"/>
              <a:t>macvlan</a:t>
            </a:r>
            <a:r>
              <a:rPr lang="fr-FR" dirty="0"/>
              <a:t>)</a:t>
            </a:r>
            <a:br>
              <a:rPr lang="fr-FR" dirty="0">
                <a:ea typeface="+mn-lt"/>
                <a:cs typeface="+mn-lt"/>
              </a:rPr>
            </a:br>
            <a:r>
              <a:rPr lang="fr-FR" sz="1600" dirty="0">
                <a:ea typeface="+mn-lt"/>
                <a:cs typeface="+mn-lt"/>
                <a:hlinkClick r:id="rId2"/>
              </a:rPr>
              <a:t>https://docs.docker.com/network/overlay/</a:t>
            </a:r>
            <a:endParaRPr lang="fr-FR" sz="1600" dirty="0">
              <a:cs typeface="Calibri"/>
              <a:hlinkClick r:id="rId2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4D53930-E611-4952-BA33-973DA7E012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0" rIns="0" bIns="0" rtlCol="0" anchor="t">
            <a:normAutofit/>
          </a:bodyPr>
          <a:lstStyle/>
          <a:p>
            <a:pPr marL="179705" indent="-179705"/>
            <a:endParaRPr lang="fr-FR" dirty="0">
              <a:cs typeface="Calibri"/>
            </a:endParaRPr>
          </a:p>
          <a:p>
            <a:pPr marL="179705" indent="-179705"/>
            <a:r>
              <a:rPr lang="fr-FR" dirty="0"/>
              <a:t>Est utilisé par des applications </a:t>
            </a:r>
            <a:r>
              <a:rPr lang="fr-FR" dirty="0" err="1"/>
              <a:t>legacy</a:t>
            </a:r>
            <a:r>
              <a:rPr lang="fr-FR" dirty="0"/>
              <a:t>, ou qui supervisent l'activité réseau</a:t>
            </a:r>
            <a:endParaRPr lang="fr-FR" dirty="0">
              <a:solidFill>
                <a:schemeClr val="accent1"/>
              </a:solidFill>
              <a:cs typeface="Calibri"/>
            </a:endParaRPr>
          </a:p>
          <a:p>
            <a:pPr marL="179705" indent="-179705"/>
            <a:r>
              <a:rPr lang="fr-FR" dirty="0"/>
              <a:t>Emule une connexion directe et physique au réseau</a:t>
            </a:r>
            <a:endParaRPr lang="fr-FR" dirty="0">
              <a:cs typeface="Calibri"/>
            </a:endParaRPr>
          </a:p>
          <a:p>
            <a:pPr marL="179705" indent="-179705"/>
            <a:r>
              <a:rPr lang="fr-FR" dirty="0" err="1">
                <a:cs typeface="Calibri"/>
              </a:rPr>
              <a:t>Inconvenients</a:t>
            </a:r>
            <a:r>
              <a:rPr lang="fr-FR" dirty="0">
                <a:cs typeface="Calibri"/>
              </a:rPr>
              <a:t>: </a:t>
            </a:r>
          </a:p>
          <a:p>
            <a:pPr marL="359410" lvl="1" indent="-179705"/>
            <a:r>
              <a:rPr lang="fr-FR" dirty="0">
                <a:cs typeface="Calibri"/>
              </a:rPr>
              <a:t>risque d'épuisement des adresses MAC et IP</a:t>
            </a:r>
          </a:p>
          <a:p>
            <a:pPr marL="359410" lvl="1" indent="-179705"/>
            <a:r>
              <a:rPr lang="fr-FR" dirty="0" err="1">
                <a:solidFill>
                  <a:srgbClr val="F57100"/>
                </a:solidFill>
                <a:cs typeface="Calibri"/>
              </a:rPr>
              <a:t>nécéssite</a:t>
            </a:r>
            <a:r>
              <a:rPr lang="fr-FR" dirty="0">
                <a:solidFill>
                  <a:srgbClr val="F57100"/>
                </a:solidFill>
                <a:cs typeface="Calibri"/>
              </a:rPr>
              <a:t> un matériel réseau particulier</a:t>
            </a:r>
          </a:p>
          <a:p>
            <a:pPr marL="359410" lvl="1" indent="-179705"/>
            <a:r>
              <a:rPr lang="fr-FR" dirty="0">
                <a:solidFill>
                  <a:srgbClr val="F57100"/>
                </a:solidFill>
                <a:cs typeface="Calibri"/>
              </a:rPr>
              <a:t>déconseillé par docker sauf en dernier recours</a:t>
            </a:r>
          </a:p>
          <a:p>
            <a:pPr marL="179705" indent="-179705"/>
            <a:endParaRPr lang="fr-FR" dirty="0">
              <a:solidFill>
                <a:srgbClr val="303F48"/>
              </a:solidFill>
              <a:cs typeface="Calibri"/>
            </a:endParaRPr>
          </a:p>
          <a:p>
            <a:pPr marL="359410" lvl="1" indent="-179705"/>
            <a:endParaRPr lang="fr-FR" dirty="0">
              <a:cs typeface="Calibri"/>
            </a:endParaRP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8E1047F-699A-47AF-A2D6-953CA94146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Choisir la classification du document : Public, Interne ou Confidentiel | 00/00/2017 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8DF9B30-8F95-4FF4-86DD-9AFDE8F5AD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TITRE DE LA PRÉSENTATION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89C9EB6-09FC-42F1-B6C1-A1E07822B0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59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368266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>
          <a:xfrm>
            <a:off x="325464" y="420330"/>
            <a:ext cx="9120753" cy="685800"/>
          </a:xfrm>
        </p:spPr>
        <p:txBody>
          <a:bodyPr>
            <a:normAutofit/>
          </a:bodyPr>
          <a:lstStyle/>
          <a:p>
            <a:r>
              <a:rPr lang="fr-FR" dirty="0"/>
              <a:t>Hyperviseur vs Container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>
          <a:xfrm>
            <a:off x="325463" y="1122265"/>
            <a:ext cx="9388379" cy="5353839"/>
          </a:xfrm>
        </p:spPr>
        <p:txBody>
          <a:bodyPr>
            <a:normAutofit/>
          </a:bodyPr>
          <a:lstStyle/>
          <a:p>
            <a:r>
              <a:rPr lang="fr-FR" b="1" dirty="0"/>
              <a:t>Comparaison virtualisation versus containers </a:t>
            </a:r>
          </a:p>
          <a:p>
            <a:pPr lvl="1"/>
            <a:r>
              <a:rPr lang="fr-FR" b="1" dirty="0"/>
              <a:t>La virtualisation nécessite un OS hôte, un hyperviseur, un/des OS hébergé(s).</a:t>
            </a:r>
          </a:p>
          <a:p>
            <a:pPr lvl="1"/>
            <a:r>
              <a:rPr lang="fr-FR" b="1" dirty="0"/>
              <a:t>Les containers tournent au plus proche de l’OS (kernel) via un moteur plus léger.</a:t>
            </a:r>
          </a:p>
          <a:p>
            <a:pPr lvl="1"/>
            <a:r>
              <a:rPr lang="fr-FR" b="1" dirty="0"/>
              <a:t>Un container regroupe ensemble les bibliothèques, l’applicatif et la configuration (portabilité)</a:t>
            </a:r>
          </a:p>
          <a:p>
            <a:pPr marL="180000" lvl="1" indent="0">
              <a:buNone/>
            </a:pPr>
            <a:endParaRPr lang="fr-FR" b="1" dirty="0"/>
          </a:p>
          <a:p>
            <a:pPr lvl="1"/>
            <a:endParaRPr lang="fr-FR" b="1" dirty="0"/>
          </a:p>
          <a:p>
            <a:pPr lvl="1"/>
            <a:endParaRPr lang="fr-FR" b="1" dirty="0"/>
          </a:p>
          <a:p>
            <a:pPr lvl="1"/>
            <a:endParaRPr lang="fr-FR" b="1" dirty="0"/>
          </a:p>
          <a:p>
            <a:pPr marL="180000" lvl="1" indent="0">
              <a:buNone/>
            </a:pPr>
            <a:endParaRPr lang="fr-FR" b="1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Choisir la classification du document : Public, Interne ou Confidentiel | 00/00/2017 </a:t>
            </a:r>
          </a:p>
        </p:txBody>
      </p:sp>
      <p:sp>
        <p:nvSpPr>
          <p:cNvPr id="27" name="Espace réservé du pied de page 2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TITRE DE LA PRÉSENTATION</a:t>
            </a:r>
          </a:p>
        </p:txBody>
      </p:sp>
      <p:sp>
        <p:nvSpPr>
          <p:cNvPr id="28" name="Espace réservé du numéro de diapositive 2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6</a:t>
            </a:fld>
            <a:endParaRPr lang="fr-FR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327" y="2415152"/>
            <a:ext cx="780288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277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53C7EBE-B059-4411-A467-3C1ABEF9B8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docker et exposition des ports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4D53930-E611-4952-BA33-973DA7E012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  <a:p>
            <a:r>
              <a:rPr lang="fr-FR" dirty="0"/>
              <a:t>Pour exposer un port du container sur la </a:t>
            </a:r>
            <a:r>
              <a:rPr lang="fr-FR" dirty="0" err="1"/>
              <a:t>vm</a:t>
            </a:r>
            <a:r>
              <a:rPr lang="fr-FR" dirty="0"/>
              <a:t> hôte :</a:t>
            </a:r>
          </a:p>
          <a:p>
            <a:pPr lvl="1"/>
            <a:r>
              <a:rPr lang="fr-FR" dirty="0"/>
              <a:t>docker run –p &lt;</a:t>
            </a:r>
            <a:r>
              <a:rPr lang="fr-FR" dirty="0" err="1"/>
              <a:t>port_vm_hote</a:t>
            </a:r>
            <a:r>
              <a:rPr lang="fr-FR" dirty="0"/>
              <a:t>&gt;:&lt;</a:t>
            </a:r>
            <a:r>
              <a:rPr lang="fr-FR" dirty="0" err="1"/>
              <a:t>port_container</a:t>
            </a:r>
            <a:r>
              <a:rPr lang="fr-FR" dirty="0"/>
              <a:t>&gt; </a:t>
            </a:r>
            <a:r>
              <a:rPr lang="fr-FR" dirty="0" err="1"/>
              <a:t>nginx</a:t>
            </a:r>
            <a:endParaRPr lang="fr-FR" dirty="0"/>
          </a:p>
          <a:p>
            <a:pPr lvl="1"/>
            <a:endParaRPr lang="fr-FR" dirty="0"/>
          </a:p>
          <a:p>
            <a:r>
              <a:rPr lang="fr-FR" dirty="0"/>
              <a:t>Pour exposer plusieurs ports du container sur la </a:t>
            </a:r>
            <a:r>
              <a:rPr lang="fr-FR" dirty="0" err="1"/>
              <a:t>vm</a:t>
            </a:r>
            <a:r>
              <a:rPr lang="fr-FR" dirty="0"/>
              <a:t> hôte :</a:t>
            </a:r>
          </a:p>
          <a:p>
            <a:pPr lvl="1"/>
            <a:r>
              <a:rPr lang="fr-FR" dirty="0"/>
              <a:t>docker run –p &lt;port_vm_1&gt;:&lt;port1&gt; –p &lt;port_vm_2	&gt;:&lt;port2&gt;  </a:t>
            </a:r>
            <a:r>
              <a:rPr lang="fr-FR" dirty="0" err="1"/>
              <a:t>nginx</a:t>
            </a:r>
            <a:endParaRPr lang="fr-FR" dirty="0"/>
          </a:p>
          <a:p>
            <a:pPr lvl="1"/>
            <a:endParaRPr lang="fr-FR" dirty="0"/>
          </a:p>
          <a:p>
            <a:r>
              <a:rPr lang="fr-FR" dirty="0"/>
              <a:t>Si l’on veut partager tous les ports (par simplicité, mais moins de sécurité) :</a:t>
            </a:r>
          </a:p>
          <a:p>
            <a:pPr lvl="1"/>
            <a:r>
              <a:rPr lang="fr-FR" dirty="0"/>
              <a:t>docker run –network host </a:t>
            </a:r>
            <a:r>
              <a:rPr lang="fr-FR" dirty="0" err="1"/>
              <a:t>nginx</a:t>
            </a:r>
            <a:endParaRPr lang="fr-FR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8E1047F-699A-47AF-A2D6-953CA94146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Choisir la classification du document : Public, Interne ou Confidentiel | 00/00/2017 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8DF9B30-8F95-4FF4-86DD-9AFDE8F5AD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TITRE DE LA PRÉSENTATION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89C9EB6-09FC-42F1-B6C1-A1E07822B0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60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32027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>
          <a:xfrm>
            <a:off x="325464" y="420330"/>
            <a:ext cx="9120753" cy="685800"/>
          </a:xfrm>
        </p:spPr>
        <p:txBody>
          <a:bodyPr>
            <a:normAutofit/>
          </a:bodyPr>
          <a:lstStyle/>
          <a:p>
            <a:r>
              <a:rPr lang="fr-FR"/>
              <a:t> Le stockage</a:t>
            </a:r>
            <a:endParaRPr lang="fr-FR" dirty="0"/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>
          <a:xfrm>
            <a:off x="325464" y="1248355"/>
            <a:ext cx="9182746" cy="5227749"/>
          </a:xfrm>
        </p:spPr>
        <p:txBody>
          <a:bodyPr vert="horz" lIns="0" tIns="0" rIns="0" bIns="0" rtlCol="0" anchor="t">
            <a:normAutofit/>
          </a:bodyPr>
          <a:lstStyle/>
          <a:p>
            <a:pPr marL="179705" indent="-179705"/>
            <a:r>
              <a:rPr lang="fr-FR">
                <a:cs typeface="Calibri"/>
              </a:rPr>
              <a:t>La writeable layer du container étant éphémere, si on doit persister des données dans le  container on préferera donc une solution de stockage</a:t>
            </a:r>
            <a:endParaRPr lang="fr-FR" dirty="0">
              <a:cs typeface="Calibri"/>
            </a:endParaRPr>
          </a:p>
          <a:p>
            <a:pPr marL="179705" indent="-179705"/>
            <a:endParaRPr lang="fr-FR" dirty="0">
              <a:cs typeface="Calibri"/>
            </a:endParaRPr>
          </a:p>
          <a:p>
            <a:pPr marL="179705" indent="-179705"/>
            <a:r>
              <a:rPr lang="fr-FR"/>
              <a:t>Il existe 3 types de stockage (du plus au moins courant) :</a:t>
            </a:r>
            <a:endParaRPr lang="fr-FR">
              <a:cs typeface="Calibri"/>
            </a:endParaRPr>
          </a:p>
          <a:p>
            <a:pPr marL="359410" lvl="1" indent="-179705"/>
            <a:r>
              <a:rPr lang="fr-FR">
                <a:ea typeface="+mn-lt"/>
                <a:cs typeface="+mn-lt"/>
              </a:rPr>
              <a:t>Bind mount</a:t>
            </a:r>
          </a:p>
          <a:p>
            <a:pPr marL="359410" lvl="1" indent="-179705"/>
            <a:r>
              <a:rPr lang="fr-FR"/>
              <a:t>Volume</a:t>
            </a:r>
            <a:endParaRPr lang="fr-FR">
              <a:cs typeface="Calibri"/>
            </a:endParaRPr>
          </a:p>
          <a:p>
            <a:pPr marL="359410" lvl="1" indent="-179705"/>
            <a:r>
              <a:rPr lang="fr-FR" err="1"/>
              <a:t>Tmpfs</a:t>
            </a:r>
            <a:r>
              <a:rPr lang="fr-FR" dirty="0"/>
              <a:t> </a:t>
            </a:r>
            <a:r>
              <a:rPr lang="fr-FR" err="1"/>
              <a:t>mount</a:t>
            </a:r>
            <a:endParaRPr lang="fr-FR">
              <a:cs typeface="Calibri"/>
            </a:endParaRPr>
          </a:p>
          <a:p>
            <a:pPr marL="359410" lvl="1" indent="-179705"/>
            <a:endParaRPr lang="fr-FR" dirty="0">
              <a:cs typeface="Calibri"/>
            </a:endParaRPr>
          </a:p>
          <a:p>
            <a:pPr marL="359410" lvl="1" indent="-179705"/>
            <a:endParaRPr lang="fr-FR" dirty="0">
              <a:cs typeface="Calibri"/>
            </a:endParaRPr>
          </a:p>
          <a:p>
            <a:pPr marL="359410" lvl="1" indent="-179705"/>
            <a:endParaRPr lang="fr-FR" dirty="0">
              <a:solidFill>
                <a:srgbClr val="F57100"/>
              </a:solidFill>
            </a:endParaRPr>
          </a:p>
          <a:p>
            <a:pPr marL="359410" lvl="1" indent="-179705"/>
            <a:endParaRPr lang="fr-FR" dirty="0">
              <a:solidFill>
                <a:srgbClr val="F57100"/>
              </a:solidFill>
            </a:endParaRPr>
          </a:p>
          <a:p>
            <a:pPr marL="359410" lvl="1" indent="-179705"/>
            <a:endParaRPr lang="fr-FR" dirty="0">
              <a:solidFill>
                <a:srgbClr val="F57100"/>
              </a:solidFill>
            </a:endParaRPr>
          </a:p>
          <a:p>
            <a:pPr marL="359410" lvl="1" indent="-179705"/>
            <a:endParaRPr lang="fr-FR" dirty="0">
              <a:solidFill>
                <a:srgbClr val="F57100"/>
              </a:solidFill>
            </a:endParaRPr>
          </a:p>
          <a:p>
            <a:pPr marL="359410" lvl="1" indent="-179705"/>
            <a:endParaRPr lang="fr-FR" dirty="0">
              <a:solidFill>
                <a:srgbClr val="F57100"/>
              </a:solidFill>
            </a:endParaRPr>
          </a:p>
          <a:p>
            <a:pPr marL="359410" lvl="1" indent="-179705"/>
            <a:endParaRPr lang="fr-FR" dirty="0">
              <a:solidFill>
                <a:srgbClr val="F57100"/>
              </a:solidFill>
              <a:cs typeface="Calibri"/>
            </a:endParaRPr>
          </a:p>
          <a:p>
            <a:pPr marL="359410" lvl="1" indent="-179705"/>
            <a:endParaRPr lang="fr-FR" dirty="0">
              <a:solidFill>
                <a:srgbClr val="F57100"/>
              </a:solidFill>
              <a:cs typeface="Calibri"/>
            </a:endParaRPr>
          </a:p>
          <a:p>
            <a:pPr marL="359410" lvl="1" indent="-179705"/>
            <a:endParaRPr lang="fr-FR" dirty="0">
              <a:solidFill>
                <a:srgbClr val="F57100"/>
              </a:solidFill>
            </a:endParaRPr>
          </a:p>
          <a:p>
            <a:pPr marL="179705" indent="-179705"/>
            <a:endParaRPr lang="fr-FR" dirty="0">
              <a:solidFill>
                <a:srgbClr val="303F48"/>
              </a:solidFill>
              <a:cs typeface="Calibri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Choisir la classification du document : Public, Interne ou Confidentiel | 00/00/2017 </a:t>
            </a:r>
          </a:p>
        </p:txBody>
      </p:sp>
      <p:sp>
        <p:nvSpPr>
          <p:cNvPr id="27" name="Espace réservé du pied de page 2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TITRE DE LA PRÉSENTATION</a:t>
            </a:r>
          </a:p>
        </p:txBody>
      </p:sp>
      <p:sp>
        <p:nvSpPr>
          <p:cNvPr id="28" name="Espace réservé du numéro de diapositive 2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61</a:t>
            </a:fld>
            <a:endParaRPr lang="fr-FR"/>
          </a:p>
        </p:txBody>
      </p:sp>
      <p:pic>
        <p:nvPicPr>
          <p:cNvPr id="2" name="Image 2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F75499D8-8031-492B-BDB4-7ABD0BFBB9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4045" y="3756465"/>
            <a:ext cx="5324167" cy="2712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422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>
          <a:xfrm>
            <a:off x="325464" y="420330"/>
            <a:ext cx="9120753" cy="685800"/>
          </a:xfrm>
        </p:spPr>
        <p:txBody>
          <a:bodyPr>
            <a:normAutofit/>
          </a:bodyPr>
          <a:lstStyle/>
          <a:p>
            <a:r>
              <a:rPr lang="fr-FR" dirty="0"/>
              <a:t> Stockage : </a:t>
            </a:r>
            <a:r>
              <a:rPr lang="fr-FR" dirty="0" err="1"/>
              <a:t>bind</a:t>
            </a:r>
            <a:r>
              <a:rPr lang="fr-FR" dirty="0"/>
              <a:t> </a:t>
            </a:r>
            <a:r>
              <a:rPr lang="fr-FR" dirty="0" err="1"/>
              <a:t>mounts</a:t>
            </a:r>
            <a:endParaRPr lang="fr-FR" dirty="0"/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>
          <a:xfrm>
            <a:off x="325464" y="1248355"/>
            <a:ext cx="9182746" cy="5227749"/>
          </a:xfrm>
        </p:spPr>
        <p:txBody>
          <a:bodyPr vert="horz" lIns="0" tIns="0" rIns="0" bIns="0" rtlCol="0" anchor="t">
            <a:normAutofit/>
          </a:bodyPr>
          <a:lstStyle/>
          <a:p>
            <a:pPr marL="179705" indent="-179705"/>
            <a:endParaRPr lang="fr-FR" dirty="0">
              <a:cs typeface="Calibri"/>
            </a:endParaRPr>
          </a:p>
          <a:p>
            <a:pPr marL="179705" indent="-179705"/>
            <a:r>
              <a:rPr lang="fr-FR"/>
              <a:t>Permet de monter directement un répertoire de la </a:t>
            </a:r>
            <a:r>
              <a:rPr lang="fr-FR" err="1"/>
              <a:t>vm</a:t>
            </a:r>
            <a:r>
              <a:rPr lang="fr-FR" dirty="0"/>
              <a:t> hôte</a:t>
            </a:r>
            <a:endParaRPr lang="fr-FR" dirty="0">
              <a:cs typeface="Calibri"/>
            </a:endParaRPr>
          </a:p>
          <a:p>
            <a:pPr marL="359410" lvl="1" indent="-179705"/>
            <a:r>
              <a:rPr lang="fr-FR"/>
              <a:t>Docker run –v &lt;/absolute/path/dir&gt;:&lt;dir_inside_container</a:t>
            </a:r>
            <a:r>
              <a:rPr lang="fr-FR" dirty="0"/>
              <a:t>&gt; &lt;image&gt;</a:t>
            </a:r>
            <a:endParaRPr lang="fr-FR" dirty="0">
              <a:cs typeface="Calibri"/>
            </a:endParaRPr>
          </a:p>
          <a:p>
            <a:pPr marL="359410" lvl="1" indent="-179705"/>
            <a:endParaRPr lang="fr-FR" dirty="0">
              <a:cs typeface="Calibri"/>
            </a:endParaRPr>
          </a:p>
          <a:p>
            <a:pPr marL="179705" indent="-179705"/>
            <a:r>
              <a:rPr lang="fr-FR"/>
              <a:t>Avantage: utile pour partager des fichiers entre la machine hôte et le/les container/s</a:t>
            </a:r>
          </a:p>
          <a:p>
            <a:pPr marL="359410" lvl="1" indent="-179705"/>
            <a:r>
              <a:rPr lang="fr-FR"/>
              <a:t>Exemple: utiliser des fichiers de conf présents sur la machine hôte, particulièrement si ils sont utilisés par plusieurs containers (permet par exemple de tirer parti du /etc/resolv.conf)</a:t>
            </a:r>
            <a:endParaRPr lang="fr-FR">
              <a:cs typeface="Calibri"/>
            </a:endParaRPr>
          </a:p>
          <a:p>
            <a:pPr marL="179705" indent="-179705"/>
            <a:endParaRPr lang="fr-FR" dirty="0">
              <a:cs typeface="Calibri"/>
            </a:endParaRPr>
          </a:p>
          <a:p>
            <a:pPr marL="179705" indent="-179705"/>
            <a:r>
              <a:rPr lang="fr-FR"/>
              <a:t>Inconvenient: crée une dépendance avec la machine hôte</a:t>
            </a:r>
            <a:endParaRPr lang="fr-FR">
              <a:solidFill>
                <a:srgbClr val="303F48"/>
              </a:solidFill>
              <a:cs typeface="Calibri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Choisir la classification du document : Public, Interne ou Confidentiel | 00/00/2017 </a:t>
            </a:r>
          </a:p>
        </p:txBody>
      </p:sp>
      <p:sp>
        <p:nvSpPr>
          <p:cNvPr id="27" name="Espace réservé du pied de page 2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TITRE DE LA PRÉSENTATION</a:t>
            </a:r>
          </a:p>
        </p:txBody>
      </p:sp>
      <p:sp>
        <p:nvSpPr>
          <p:cNvPr id="28" name="Espace réservé du numéro de diapositive 2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62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35540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>
          <a:xfrm>
            <a:off x="325464" y="420330"/>
            <a:ext cx="9120753" cy="685800"/>
          </a:xfrm>
        </p:spPr>
        <p:txBody>
          <a:bodyPr>
            <a:normAutofit/>
          </a:bodyPr>
          <a:lstStyle/>
          <a:p>
            <a:r>
              <a:rPr lang="fr-FR" dirty="0"/>
              <a:t> Stockage : volumes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>
          <a:xfrm>
            <a:off x="325464" y="1248355"/>
            <a:ext cx="9182746" cy="5227749"/>
          </a:xfrm>
        </p:spPr>
        <p:txBody>
          <a:bodyPr vert="horz" lIns="0" tIns="0" rIns="0" bIns="0" rtlCol="0" anchor="t">
            <a:normAutofit/>
          </a:bodyPr>
          <a:lstStyle/>
          <a:p>
            <a:pPr marL="179705" indent="-179705"/>
            <a:r>
              <a:rPr lang="fr-FR">
                <a:cs typeface="Calibri"/>
              </a:rPr>
              <a:t>Plutôt que partager le filesystem de l'hôte, on crée un objet dans lequel docker va stocker les données</a:t>
            </a:r>
            <a:endParaRPr lang="fr-FR" dirty="0"/>
          </a:p>
          <a:p>
            <a:pPr marL="179705" indent="-179705"/>
            <a:endParaRPr lang="fr-FR" dirty="0">
              <a:cs typeface="Calibri"/>
            </a:endParaRPr>
          </a:p>
          <a:p>
            <a:pPr marL="179705" indent="-179705"/>
            <a:r>
              <a:rPr lang="fr-FR">
                <a:cs typeface="Calibri"/>
              </a:rPr>
              <a:t>Les commandes sont similaires à celles pour gérer un objet container:</a:t>
            </a:r>
            <a:endParaRPr lang="fr-FR" dirty="0"/>
          </a:p>
          <a:p>
            <a:pPr marL="359410" lvl="1" indent="-179705"/>
            <a:r>
              <a:rPr lang="fr-FR"/>
              <a:t>docker volume ls </a:t>
            </a:r>
            <a:r>
              <a:rPr lang="fr-FR">
                <a:solidFill>
                  <a:srgbClr val="000000"/>
                </a:solidFill>
              </a:rPr>
              <a:t>pour lister les volumes</a:t>
            </a:r>
            <a:endParaRPr lang="fr-FR">
              <a:solidFill>
                <a:srgbClr val="000000"/>
              </a:solidFill>
              <a:cs typeface="Calibri"/>
            </a:endParaRPr>
          </a:p>
          <a:p>
            <a:pPr marL="359410" lvl="1" indent="-179705"/>
            <a:r>
              <a:rPr lang="fr-FR" dirty="0"/>
              <a:t>docker volume </a:t>
            </a:r>
            <a:r>
              <a:rPr lang="fr-FR" err="1"/>
              <a:t>create</a:t>
            </a:r>
            <a:r>
              <a:rPr lang="fr-FR"/>
              <a:t> &lt;volume&gt; </a:t>
            </a:r>
            <a:r>
              <a:rPr lang="fr-FR">
                <a:solidFill>
                  <a:srgbClr val="000000"/>
                </a:solidFill>
              </a:rPr>
              <a:t>pour créer un nouveau volume</a:t>
            </a:r>
            <a:endParaRPr lang="fr-FR">
              <a:solidFill>
                <a:srgbClr val="000000"/>
              </a:solidFill>
              <a:cs typeface="Calibri"/>
            </a:endParaRPr>
          </a:p>
          <a:p>
            <a:pPr marL="359410" lvl="1" indent="-179705"/>
            <a:r>
              <a:rPr lang="fr-FR" dirty="0"/>
              <a:t>docker volume </a:t>
            </a:r>
            <a:r>
              <a:rPr lang="fr-FR" err="1"/>
              <a:t>rm</a:t>
            </a:r>
            <a:r>
              <a:rPr lang="fr-FR"/>
              <a:t> &lt;volume&gt; </a:t>
            </a:r>
            <a:r>
              <a:rPr lang="fr-FR">
                <a:solidFill>
                  <a:srgbClr val="000000"/>
                </a:solidFill>
              </a:rPr>
              <a:t>pour supprimer un volume</a:t>
            </a:r>
            <a:endParaRPr lang="fr-FR">
              <a:solidFill>
                <a:srgbClr val="000000"/>
              </a:solidFill>
              <a:cs typeface="Calibri"/>
            </a:endParaRPr>
          </a:p>
          <a:p>
            <a:pPr marL="179705" indent="-179705"/>
            <a:endParaRPr lang="fr-FR" dirty="0">
              <a:cs typeface="Calibri"/>
            </a:endParaRPr>
          </a:p>
          <a:p>
            <a:pPr marL="179705" indent="-179705"/>
            <a:r>
              <a:rPr lang="fr-FR"/>
              <a:t>Le montage du volume se fait dans le dockerfile ou sur la ligne de commande</a:t>
            </a:r>
            <a:endParaRPr lang="fr-FR" dirty="0"/>
          </a:p>
          <a:p>
            <a:pPr marL="359410" lvl="1" indent="-179705"/>
            <a:r>
              <a:rPr lang="fr-FR"/>
              <a:t>docker run –v &lt;volume&gt;:&lt;dir_inside_container</a:t>
            </a:r>
            <a:r>
              <a:rPr lang="fr-FR" dirty="0"/>
              <a:t>&gt; &lt;image&gt;</a:t>
            </a:r>
            <a:endParaRPr lang="fr-FR">
              <a:cs typeface="Calibri"/>
            </a:endParaRPr>
          </a:p>
          <a:p>
            <a:pPr marL="359410" lvl="1" indent="-179705"/>
            <a:r>
              <a:rPr lang="fr-FR">
                <a:ea typeface="+mn-lt"/>
                <a:cs typeface="+mn-lt"/>
              </a:rPr>
              <a:t>Si le volume spécifié n’existe pas, docker le créera implicitement</a:t>
            </a:r>
          </a:p>
          <a:p>
            <a:pPr marL="359410" lvl="1" indent="-179705"/>
            <a:r>
              <a:rPr lang="fr-FR">
                <a:ea typeface="+mn-lt"/>
                <a:cs typeface="+mn-lt"/>
              </a:rPr>
              <a:t>Si le volume est vide et qu’il existe des fichiers dans le point de montage, docker les recopiera dans le volume. C’est une façon simple d’initialiser les données du volume</a:t>
            </a:r>
            <a:endParaRPr lang="fr-FR">
              <a:cs typeface="Calibri"/>
            </a:endParaRPr>
          </a:p>
          <a:p>
            <a:pPr marL="359410" lvl="1" indent="-179705"/>
            <a:r>
              <a:rPr lang="fr-FR">
                <a:solidFill>
                  <a:srgbClr val="F57100"/>
                </a:solidFill>
                <a:cs typeface="Calibri"/>
              </a:rPr>
              <a:t>Par défaut, le volume est accessible en lecture/écriture. Si on veut qu'il soit en lecture seule il faut donc le spécifier: </a:t>
            </a:r>
            <a:r>
              <a:rPr lang="fr-FR">
                <a:solidFill>
                  <a:srgbClr val="000000"/>
                </a:solidFill>
                <a:ea typeface="+mn-lt"/>
                <a:cs typeface="+mn-lt"/>
              </a:rPr>
              <a:t>docker run –v &lt;volume&gt;:&lt;dir_into_container&gt;:ro &lt;image&gt;</a:t>
            </a:r>
          </a:p>
          <a:p>
            <a:pPr marL="359410" lvl="1" indent="-179705"/>
            <a:endParaRPr lang="fr-FR" dirty="0">
              <a:solidFill>
                <a:srgbClr val="F57100"/>
              </a:solidFill>
              <a:cs typeface="Calibri"/>
            </a:endParaRPr>
          </a:p>
          <a:p>
            <a:pPr marL="359410" lvl="1" indent="-179705"/>
            <a:endParaRPr lang="fr-FR" dirty="0">
              <a:solidFill>
                <a:srgbClr val="F57100"/>
              </a:solidFill>
              <a:cs typeface="Calibri"/>
            </a:endParaRPr>
          </a:p>
          <a:p>
            <a:pPr marL="0" indent="0">
              <a:buNone/>
            </a:pPr>
            <a:endParaRPr lang="fr-FR" dirty="0">
              <a:solidFill>
                <a:srgbClr val="F57100"/>
              </a:solidFill>
              <a:cs typeface="Calibri"/>
            </a:endParaRPr>
          </a:p>
          <a:p>
            <a:pPr marL="179705" indent="-179705"/>
            <a:endParaRPr lang="fr-FR" dirty="0">
              <a:cs typeface="Calibri"/>
            </a:endParaRPr>
          </a:p>
          <a:p>
            <a:pPr marL="179705" indent="-179705"/>
            <a:endParaRPr lang="fr-FR" b="1" dirty="0">
              <a:cs typeface="Calibri"/>
            </a:endParaRPr>
          </a:p>
          <a:p>
            <a:pPr marL="359410" lvl="1" indent="-179705"/>
            <a:endParaRPr lang="fr-FR" b="1" dirty="0">
              <a:cs typeface="Calibri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Choisir la classification du document : Public, Interne ou Confidentiel | 00/00/2017 </a:t>
            </a:r>
          </a:p>
        </p:txBody>
      </p:sp>
      <p:sp>
        <p:nvSpPr>
          <p:cNvPr id="27" name="Espace réservé du pied de page 2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TITRE DE LA PRÉSENTATION</a:t>
            </a:r>
          </a:p>
        </p:txBody>
      </p:sp>
      <p:sp>
        <p:nvSpPr>
          <p:cNvPr id="28" name="Espace réservé du numéro de diapositive 2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63</a:t>
            </a:fld>
            <a:endParaRPr lang="fr-FR"/>
          </a:p>
        </p:txBody>
      </p: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16C24AE9-FEF8-4979-8DDB-B84F232326D2}"/>
              </a:ext>
            </a:extLst>
          </p:cNvPr>
          <p:cNvCxnSpPr>
            <a:cxnSpLocks/>
          </p:cNvCxnSpPr>
          <p:nvPr/>
        </p:nvCxnSpPr>
        <p:spPr>
          <a:xfrm flipV="1">
            <a:off x="6583551" y="5697223"/>
            <a:ext cx="437322" cy="737913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6767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>
          <a:xfrm>
            <a:off x="325464" y="420330"/>
            <a:ext cx="9120753" cy="685800"/>
          </a:xfrm>
        </p:spPr>
        <p:txBody>
          <a:bodyPr>
            <a:normAutofit/>
          </a:bodyPr>
          <a:lstStyle/>
          <a:p>
            <a:r>
              <a:rPr lang="fr-FR" dirty="0"/>
              <a:t> Stockage : </a:t>
            </a:r>
            <a:r>
              <a:rPr lang="fr-FR" dirty="0" err="1"/>
              <a:t>tmpfs</a:t>
            </a:r>
            <a:endParaRPr lang="fr-FR" dirty="0"/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>
          <a:xfrm>
            <a:off x="325464" y="1248355"/>
            <a:ext cx="9182746" cy="5227749"/>
          </a:xfrm>
        </p:spPr>
        <p:txBody>
          <a:bodyPr vert="horz" lIns="0" tIns="0" rIns="0" bIns="0" rtlCol="0" anchor="t">
            <a:normAutofit/>
          </a:bodyPr>
          <a:lstStyle/>
          <a:p>
            <a:pPr marL="179705" indent="-179705"/>
            <a:endParaRPr lang="fr-FR" b="1" dirty="0">
              <a:cs typeface="Calibri"/>
            </a:endParaRPr>
          </a:p>
          <a:p>
            <a:pPr marL="179705" indent="-179705"/>
            <a:r>
              <a:rPr lang="fr-FR" dirty="0"/>
              <a:t>Permet de monter un filesystem en ram</a:t>
            </a:r>
            <a:endParaRPr lang="fr-FR" dirty="0">
              <a:cs typeface="Calibri"/>
            </a:endParaRPr>
          </a:p>
          <a:p>
            <a:pPr marL="359410" lvl="1" indent="-179705"/>
            <a:r>
              <a:rPr lang="en-US" dirty="0"/>
              <a:t>docker run -d --name </a:t>
            </a:r>
            <a:r>
              <a:rPr lang="en-US" err="1"/>
              <a:t>tmptest</a:t>
            </a:r>
            <a:r>
              <a:rPr lang="en-US" dirty="0"/>
              <a:t> --</a:t>
            </a:r>
            <a:r>
              <a:rPr lang="en-US" err="1"/>
              <a:t>tmpfs</a:t>
            </a:r>
            <a:r>
              <a:rPr lang="en-US" dirty="0"/>
              <a:t> /app </a:t>
            </a:r>
            <a:r>
              <a:rPr lang="en-US" err="1"/>
              <a:t>nginx:latest</a:t>
            </a:r>
            <a:endParaRPr lang="fr-FR">
              <a:cs typeface="Calibri"/>
            </a:endParaRPr>
          </a:p>
          <a:p>
            <a:pPr marL="179705" indent="-179705"/>
            <a:endParaRPr lang="fr-FR" dirty="0">
              <a:cs typeface="Calibri"/>
            </a:endParaRPr>
          </a:p>
          <a:p>
            <a:pPr marL="179705" indent="-179705"/>
            <a:r>
              <a:rPr lang="fr-FR" dirty="0"/>
              <a:t>Avantages : </a:t>
            </a:r>
          </a:p>
          <a:p>
            <a:pPr marL="359410" lvl="1" indent="-179705"/>
            <a:r>
              <a:rPr lang="fr-FR"/>
              <a:t>Excellentes performances</a:t>
            </a:r>
            <a:endParaRPr lang="fr-FR">
              <a:cs typeface="Calibri"/>
            </a:endParaRPr>
          </a:p>
          <a:p>
            <a:pPr marL="359410" lvl="1" indent="-179705"/>
            <a:endParaRPr lang="fr-FR" dirty="0">
              <a:solidFill>
                <a:srgbClr val="F57100"/>
              </a:solidFill>
            </a:endParaRPr>
          </a:p>
          <a:p>
            <a:pPr marL="179705" indent="-179705"/>
            <a:r>
              <a:rPr lang="fr-FR" dirty="0"/>
              <a:t>Inconvénients : </a:t>
            </a:r>
            <a:endParaRPr lang="fr-FR">
              <a:cs typeface="Calibri"/>
            </a:endParaRPr>
          </a:p>
          <a:p>
            <a:pPr marL="359410" lvl="1" indent="-179705"/>
            <a:r>
              <a:rPr lang="fr-FR" dirty="0"/>
              <a:t>Données non persistantes</a:t>
            </a:r>
            <a:endParaRPr lang="fr-FR">
              <a:cs typeface="Calibri"/>
            </a:endParaRPr>
          </a:p>
          <a:p>
            <a:pPr marL="359410" lvl="1" indent="-179705"/>
            <a:r>
              <a:rPr lang="fr-FR" dirty="0"/>
              <a:t>Peut consommer toute la mémoire de la </a:t>
            </a:r>
            <a:r>
              <a:rPr lang="fr-FR" err="1"/>
              <a:t>vm</a:t>
            </a:r>
            <a:r>
              <a:rPr lang="fr-FR" dirty="0"/>
              <a:t> hôte</a:t>
            </a:r>
            <a:endParaRPr lang="fr-FR">
              <a:cs typeface="Calibri"/>
            </a:endParaRPr>
          </a:p>
          <a:p>
            <a:pPr marL="359410" lvl="1" indent="-179705"/>
            <a:endParaRPr lang="fr-FR" dirty="0">
              <a:cs typeface="Calibri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Choisir la classification du document : Public, Interne ou Confidentiel | 00/00/2017 </a:t>
            </a:r>
          </a:p>
        </p:txBody>
      </p:sp>
      <p:sp>
        <p:nvSpPr>
          <p:cNvPr id="27" name="Espace réservé du pied de page 2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TITRE DE LA PRÉSENTATION</a:t>
            </a:r>
          </a:p>
        </p:txBody>
      </p:sp>
      <p:sp>
        <p:nvSpPr>
          <p:cNvPr id="28" name="Espace réservé du numéro de diapositive 2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64</a:t>
            </a:fld>
            <a:endParaRPr lang="fr-FR"/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E64CD0D5-74C5-4808-B486-D45AD1119526}"/>
              </a:ext>
            </a:extLst>
          </p:cNvPr>
          <p:cNvSpPr txBox="1">
            <a:spLocks/>
          </p:cNvSpPr>
          <p:nvPr/>
        </p:nvSpPr>
        <p:spPr>
          <a:xfrm>
            <a:off x="3233530" y="5932529"/>
            <a:ext cx="2796209" cy="685800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fr-FR" dirty="0"/>
              <a:t> </a:t>
            </a:r>
            <a:r>
              <a:rPr lang="fr-FR" dirty="0">
                <a:solidFill>
                  <a:schemeClr val="tx1"/>
                </a:solidFill>
              </a:rPr>
              <a:t>=&gt; TP 07</a:t>
            </a:r>
          </a:p>
        </p:txBody>
      </p:sp>
    </p:spTree>
    <p:extLst>
      <p:ext uri="{BB962C8B-B14F-4D97-AF65-F5344CB8AC3E}">
        <p14:creationId xmlns:p14="http://schemas.microsoft.com/office/powerpoint/2010/main" val="3524295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>
          <a:xfrm>
            <a:off x="325464" y="420330"/>
            <a:ext cx="9120753" cy="685800"/>
          </a:xfrm>
        </p:spPr>
        <p:txBody>
          <a:bodyPr>
            <a:normAutofit/>
          </a:bodyPr>
          <a:lstStyle/>
          <a:p>
            <a:r>
              <a:rPr lang="fr-FR" dirty="0"/>
              <a:t> </a:t>
            </a:r>
            <a:r>
              <a:rPr lang="fr-FR" dirty="0" err="1"/>
              <a:t>Build</a:t>
            </a:r>
            <a:r>
              <a:rPr lang="fr-FR" dirty="0"/>
              <a:t> </a:t>
            </a:r>
            <a:r>
              <a:rPr lang="fr-FR" dirty="0" err="1"/>
              <a:t>multi-stage</a:t>
            </a:r>
            <a:endParaRPr lang="fr-FR" dirty="0"/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>
          <a:xfrm>
            <a:off x="325464" y="1248355"/>
            <a:ext cx="9182746" cy="5227749"/>
          </a:xfrm>
        </p:spPr>
        <p:txBody>
          <a:bodyPr vert="horz" lIns="0" tIns="0" rIns="0" bIns="0" rtlCol="0" anchor="t">
            <a:normAutofit/>
          </a:bodyPr>
          <a:lstStyle/>
          <a:p>
            <a:pPr marL="179705" indent="-179705"/>
            <a:r>
              <a:rPr lang="fr-FR" dirty="0"/>
              <a:t>Le </a:t>
            </a:r>
            <a:r>
              <a:rPr lang="fr-FR" err="1"/>
              <a:t>build</a:t>
            </a:r>
            <a:r>
              <a:rPr lang="fr-FR" dirty="0"/>
              <a:t> complet d’une image pose plusieurs problèmes</a:t>
            </a:r>
            <a:endParaRPr lang="fr-FR" dirty="0">
              <a:cs typeface="Calibri"/>
            </a:endParaRPr>
          </a:p>
          <a:p>
            <a:pPr marL="359410" lvl="1" indent="-179705"/>
            <a:r>
              <a:rPr lang="fr-FR" dirty="0"/>
              <a:t>Taille de l’image</a:t>
            </a:r>
            <a:endParaRPr lang="fr-FR" dirty="0">
              <a:cs typeface="Calibri"/>
            </a:endParaRPr>
          </a:p>
          <a:p>
            <a:pPr marL="359410" lvl="1" indent="-179705"/>
            <a:r>
              <a:rPr lang="fr-FR" dirty="0"/>
              <a:t>Trop de commandes provoquent trop de </a:t>
            </a:r>
            <a:r>
              <a:rPr lang="fr-FR" err="1"/>
              <a:t>layers</a:t>
            </a:r>
            <a:endParaRPr lang="fr-FR">
              <a:cs typeface="Calibri"/>
            </a:endParaRPr>
          </a:p>
          <a:p>
            <a:pPr marL="359410" lvl="1" indent="-179705"/>
            <a:r>
              <a:rPr lang="fr-FR" dirty="0"/>
              <a:t>Il reste trop de traces (fichiers sources, fichiers intermédiaires, cache, outils…) dans l’image</a:t>
            </a:r>
            <a:endParaRPr lang="fr-FR" dirty="0">
              <a:cs typeface="Calibri"/>
            </a:endParaRPr>
          </a:p>
          <a:p>
            <a:pPr marL="359410" lvl="1" indent="-179705"/>
            <a:endParaRPr lang="fr-FR" dirty="0">
              <a:cs typeface="Calibri"/>
            </a:endParaRPr>
          </a:p>
          <a:p>
            <a:pPr marL="179705" indent="-179705"/>
            <a:r>
              <a:rPr lang="fr-FR" dirty="0"/>
              <a:t>L’idée est donc de construire l’image en deux étapes (ou plus)</a:t>
            </a:r>
            <a:endParaRPr lang="fr-FR" dirty="0">
              <a:cs typeface="Calibri"/>
            </a:endParaRPr>
          </a:p>
          <a:p>
            <a:pPr marL="359410" lvl="1" indent="-179705"/>
            <a:r>
              <a:rPr lang="fr-FR" dirty="0"/>
              <a:t>Une première image permet la construction des éléments essentiels (image </a:t>
            </a:r>
            <a:r>
              <a:rPr lang="fr-FR" err="1"/>
              <a:t>builder</a:t>
            </a:r>
            <a:r>
              <a:rPr lang="fr-FR" dirty="0"/>
              <a:t>)</a:t>
            </a:r>
            <a:endParaRPr lang="fr-FR" dirty="0">
              <a:cs typeface="Calibri"/>
            </a:endParaRPr>
          </a:p>
          <a:p>
            <a:pPr marL="539750" lvl="2" indent="-179705"/>
            <a:r>
              <a:rPr lang="fr-FR" dirty="0"/>
              <a:t>On rédige un </a:t>
            </a:r>
            <a:r>
              <a:rPr lang="fr-FR" err="1"/>
              <a:t>dockerfile</a:t>
            </a:r>
            <a:r>
              <a:rPr lang="fr-FR" dirty="0"/>
              <a:t> normal, éventuellement en donnant un alias à l’image</a:t>
            </a:r>
            <a:endParaRPr lang="fr-FR" dirty="0">
              <a:cs typeface="Calibri"/>
            </a:endParaRPr>
          </a:p>
          <a:p>
            <a:pPr marL="359410" lvl="1" indent="-179705"/>
            <a:r>
              <a:rPr lang="fr-FR" dirty="0"/>
              <a:t>La seconde image vient récupérer ces seuls éléments</a:t>
            </a:r>
            <a:endParaRPr lang="fr-FR" dirty="0">
              <a:cs typeface="Calibri"/>
            </a:endParaRPr>
          </a:p>
          <a:p>
            <a:pPr marL="539750" lvl="2" indent="-179705"/>
            <a:r>
              <a:rPr lang="fr-FR" dirty="0"/>
              <a:t>On utilise alors l’option –</a:t>
            </a:r>
            <a:r>
              <a:rPr lang="fr-FR" err="1"/>
              <a:t>from</a:t>
            </a:r>
            <a:r>
              <a:rPr lang="fr-FR" dirty="0"/>
              <a:t>=&lt;alias&gt;</a:t>
            </a:r>
            <a:endParaRPr lang="fr-FR" dirty="0">
              <a:cs typeface="Calibri"/>
            </a:endParaRPr>
          </a:p>
          <a:p>
            <a:pPr marL="539750" lvl="2" indent="-179705"/>
            <a:endParaRPr lang="fr-FR" b="1" dirty="0">
              <a:cs typeface="Calibri"/>
            </a:endParaRPr>
          </a:p>
          <a:p>
            <a:pPr marL="539750" lvl="2" indent="-179705"/>
            <a:endParaRPr lang="fr-FR" b="1" dirty="0">
              <a:cs typeface="Calibri"/>
            </a:endParaRPr>
          </a:p>
          <a:p>
            <a:pPr marL="359410" lvl="1" indent="-179705"/>
            <a:endParaRPr lang="fr-FR" b="1" dirty="0">
              <a:cs typeface="Calibri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Choisir la classification du document : Public, Interne ou Confidentiel | 00/00/2017 </a:t>
            </a:r>
          </a:p>
        </p:txBody>
      </p:sp>
      <p:sp>
        <p:nvSpPr>
          <p:cNvPr id="27" name="Espace réservé du pied de page 2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TITRE DE LA PRÉSENTATION</a:t>
            </a:r>
          </a:p>
        </p:txBody>
      </p:sp>
      <p:sp>
        <p:nvSpPr>
          <p:cNvPr id="28" name="Espace réservé du numéro de diapositive 2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65</a:t>
            </a:fld>
            <a:endParaRPr lang="fr-FR"/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4C97C5AA-B5E2-4264-8211-3A058442E4A5}"/>
              </a:ext>
            </a:extLst>
          </p:cNvPr>
          <p:cNvSpPr txBox="1">
            <a:spLocks/>
          </p:cNvSpPr>
          <p:nvPr/>
        </p:nvSpPr>
        <p:spPr>
          <a:xfrm>
            <a:off x="3233530" y="5932529"/>
            <a:ext cx="2796209" cy="685800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fr-FR" dirty="0"/>
              <a:t> </a:t>
            </a:r>
            <a:r>
              <a:rPr lang="fr-FR" dirty="0">
                <a:solidFill>
                  <a:schemeClr val="tx1"/>
                </a:solidFill>
              </a:rPr>
              <a:t>=&gt; TP 10</a:t>
            </a:r>
          </a:p>
        </p:txBody>
      </p:sp>
    </p:spTree>
    <p:extLst>
      <p:ext uri="{BB962C8B-B14F-4D97-AF65-F5344CB8AC3E}">
        <p14:creationId xmlns:p14="http://schemas.microsoft.com/office/powerpoint/2010/main" val="690585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>
          <a:xfrm>
            <a:off x="325464" y="420330"/>
            <a:ext cx="9120753" cy="685800"/>
          </a:xfrm>
        </p:spPr>
        <p:txBody>
          <a:bodyPr>
            <a:normAutofit/>
          </a:bodyPr>
          <a:lstStyle/>
          <a:p>
            <a:r>
              <a:rPr lang="fr-FR" dirty="0"/>
              <a:t>Se créer un identifiant </a:t>
            </a:r>
            <a:r>
              <a:rPr lang="fr-FR" dirty="0" err="1"/>
              <a:t>dockerid</a:t>
            </a:r>
            <a:endParaRPr lang="fr-FR" dirty="0"/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>
          <a:xfrm>
            <a:off x="325464" y="1248355"/>
            <a:ext cx="9182746" cy="5227749"/>
          </a:xfrm>
        </p:spPr>
        <p:txBody>
          <a:bodyPr vert="horz" lIns="0" tIns="0" rIns="0" bIns="0" rtlCol="0" anchor="t">
            <a:normAutofit/>
          </a:bodyPr>
          <a:lstStyle/>
          <a:p>
            <a:pPr marL="179705" indent="-179705"/>
            <a:r>
              <a:rPr lang="fr-FR" dirty="0"/>
              <a:t>Sur https://hub.docker.com</a:t>
            </a:r>
            <a:endParaRPr lang="fr-FR" dirty="0">
              <a:cs typeface="Calibri"/>
            </a:endParaRPr>
          </a:p>
          <a:p>
            <a:pPr marL="539750" lvl="3" indent="0">
              <a:buNone/>
            </a:pPr>
            <a:endParaRPr lang="fr-FR" b="1" dirty="0">
              <a:cs typeface="Calibri"/>
            </a:endParaRPr>
          </a:p>
          <a:p>
            <a:pPr marL="359410" lvl="1" indent="-179705"/>
            <a:endParaRPr lang="fr-FR" b="1" dirty="0">
              <a:cs typeface="Calibri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Choisir la classification du document : Public, Interne ou Confidentiel | 00/00/2017 </a:t>
            </a:r>
          </a:p>
        </p:txBody>
      </p:sp>
      <p:sp>
        <p:nvSpPr>
          <p:cNvPr id="27" name="Espace réservé du pied de page 2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TITRE DE LA PRÉSENTATION</a:t>
            </a:r>
          </a:p>
        </p:txBody>
      </p:sp>
      <p:sp>
        <p:nvSpPr>
          <p:cNvPr id="28" name="Espace réservé du numéro de diapositive 2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66</a:t>
            </a:fld>
            <a:endParaRPr lang="fr-FR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C2C33657-3995-4D64-970F-2CE1F88826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2984" y="1954885"/>
            <a:ext cx="3962953" cy="4220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273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>
          <a:xfrm>
            <a:off x="325464" y="420330"/>
            <a:ext cx="9120753" cy="685800"/>
          </a:xfrm>
        </p:spPr>
        <p:txBody>
          <a:bodyPr>
            <a:normAutofit/>
          </a:bodyPr>
          <a:lstStyle/>
          <a:p>
            <a:r>
              <a:rPr lang="fr-FR" dirty="0"/>
              <a:t>Publier les images sur une </a:t>
            </a:r>
            <a:r>
              <a:rPr lang="fr-FR" dirty="0" err="1"/>
              <a:t>registry</a:t>
            </a:r>
            <a:endParaRPr lang="fr-FR" dirty="0"/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>
          <a:xfrm>
            <a:off x="325464" y="1248355"/>
            <a:ext cx="9182746" cy="5227749"/>
          </a:xfrm>
        </p:spPr>
        <p:txBody>
          <a:bodyPr vert="horz" lIns="0" tIns="0" rIns="0" bIns="0" rtlCol="0" anchor="t">
            <a:normAutofit/>
          </a:bodyPr>
          <a:lstStyle/>
          <a:p>
            <a:pPr marL="179705" indent="-179705"/>
            <a:r>
              <a:rPr lang="fr-FR" dirty="0"/>
              <a:t>Commandes courantes :</a:t>
            </a:r>
            <a:endParaRPr lang="fr-FR" dirty="0">
              <a:cs typeface="Calibri"/>
            </a:endParaRPr>
          </a:p>
          <a:p>
            <a:pPr marL="539750" lvl="3" indent="0">
              <a:buNone/>
            </a:pPr>
            <a:endParaRPr lang="fr-FR" dirty="0">
              <a:cs typeface="Calibri"/>
            </a:endParaRPr>
          </a:p>
          <a:p>
            <a:pPr marL="359410" lvl="1" indent="-179705"/>
            <a:r>
              <a:rPr lang="fr-FR" dirty="0"/>
              <a:t>docker login</a:t>
            </a:r>
            <a:endParaRPr lang="fr-FR" dirty="0">
              <a:cs typeface="Calibri"/>
            </a:endParaRPr>
          </a:p>
          <a:p>
            <a:pPr marL="539750" lvl="2" indent="-179705"/>
            <a:r>
              <a:rPr lang="fr-FR" dirty="0"/>
              <a:t>Permet de s’authentifier auprès de la </a:t>
            </a:r>
            <a:r>
              <a:rPr lang="fr-FR" err="1"/>
              <a:t>registry</a:t>
            </a:r>
            <a:r>
              <a:rPr lang="fr-FR" dirty="0"/>
              <a:t> distante</a:t>
            </a:r>
            <a:endParaRPr lang="fr-FR" dirty="0">
              <a:cs typeface="Calibri"/>
            </a:endParaRPr>
          </a:p>
          <a:p>
            <a:pPr marL="719455" lvl="3" indent="-179705"/>
            <a:r>
              <a:rPr lang="fr-FR" dirty="0"/>
              <a:t>docker login -u &lt;user&gt; -p &lt;</a:t>
            </a:r>
            <a:r>
              <a:rPr lang="fr-FR" err="1"/>
              <a:t>mdp</a:t>
            </a:r>
            <a:r>
              <a:rPr lang="fr-FR" dirty="0"/>
              <a:t>&gt; --email= "prenom.nom@gfi.fr"   nexus3.delivery.gfi.fr</a:t>
            </a:r>
            <a:endParaRPr lang="fr-FR" dirty="0">
              <a:cs typeface="Calibri"/>
            </a:endParaRPr>
          </a:p>
          <a:p>
            <a:pPr marL="539750" lvl="2" indent="-179705"/>
            <a:endParaRPr lang="fr-FR" dirty="0">
              <a:cs typeface="Calibri"/>
            </a:endParaRPr>
          </a:p>
          <a:p>
            <a:pPr marL="359410" lvl="1" indent="-179705"/>
            <a:r>
              <a:rPr lang="fr-FR" dirty="0"/>
              <a:t>docker pull</a:t>
            </a:r>
            <a:endParaRPr lang="fr-FR" dirty="0">
              <a:cs typeface="Calibri"/>
            </a:endParaRPr>
          </a:p>
          <a:p>
            <a:pPr marL="539750" lvl="2" indent="-179705"/>
            <a:r>
              <a:rPr lang="fr-FR" dirty="0"/>
              <a:t>Récupère une image depuis la </a:t>
            </a:r>
            <a:r>
              <a:rPr lang="fr-FR" err="1"/>
              <a:t>registry</a:t>
            </a:r>
            <a:r>
              <a:rPr lang="fr-FR" dirty="0"/>
              <a:t> distante</a:t>
            </a:r>
            <a:endParaRPr lang="fr-FR" dirty="0">
              <a:cs typeface="Calibri"/>
            </a:endParaRPr>
          </a:p>
          <a:p>
            <a:pPr marL="719455" lvl="3" indent="-179705"/>
            <a:r>
              <a:rPr lang="fr-FR" dirty="0"/>
              <a:t>docker pull &lt;</a:t>
            </a:r>
            <a:r>
              <a:rPr lang="fr-FR" err="1"/>
              <a:t>image_name</a:t>
            </a:r>
            <a:r>
              <a:rPr lang="fr-FR" dirty="0"/>
              <a:t>&gt;</a:t>
            </a:r>
            <a:endParaRPr lang="fr-FR" dirty="0">
              <a:cs typeface="Calibri"/>
            </a:endParaRPr>
          </a:p>
          <a:p>
            <a:pPr marL="539750" lvl="2" indent="-179705"/>
            <a:endParaRPr lang="fr-FR" dirty="0">
              <a:cs typeface="Calibri"/>
            </a:endParaRPr>
          </a:p>
          <a:p>
            <a:pPr marL="359410" lvl="1" indent="-179705"/>
            <a:r>
              <a:rPr lang="fr-FR" dirty="0"/>
              <a:t>Docker tag</a:t>
            </a:r>
            <a:endParaRPr lang="fr-FR" dirty="0">
              <a:cs typeface="Calibri"/>
            </a:endParaRPr>
          </a:p>
          <a:p>
            <a:pPr marL="539750" lvl="2" indent="-179705"/>
            <a:r>
              <a:rPr lang="fr-FR" dirty="0"/>
              <a:t>Taggue une image locale (avant de la pousser)</a:t>
            </a:r>
            <a:endParaRPr lang="fr-FR" dirty="0">
              <a:cs typeface="Calibri"/>
            </a:endParaRPr>
          </a:p>
          <a:p>
            <a:pPr marL="539750" lvl="2" indent="-179705"/>
            <a:r>
              <a:rPr lang="fr-FR" dirty="0"/>
              <a:t>Pour la </a:t>
            </a:r>
            <a:r>
              <a:rPr lang="fr-FR" err="1"/>
              <a:t>registry</a:t>
            </a:r>
            <a:r>
              <a:rPr lang="fr-FR" dirty="0"/>
              <a:t> publique docker, le tag prend la forme &lt;</a:t>
            </a:r>
            <a:r>
              <a:rPr lang="fr-FR" err="1"/>
              <a:t>dockerid</a:t>
            </a:r>
            <a:r>
              <a:rPr lang="fr-FR" dirty="0"/>
              <a:t>&gt;/&lt;</a:t>
            </a:r>
            <a:r>
              <a:rPr lang="fr-FR" err="1"/>
              <a:t>repo_name</a:t>
            </a:r>
            <a:r>
              <a:rPr lang="fr-FR" dirty="0"/>
              <a:t>&gt;:&lt;tag&gt;</a:t>
            </a:r>
            <a:endParaRPr lang="fr-FR" dirty="0">
              <a:cs typeface="Calibri"/>
            </a:endParaRPr>
          </a:p>
          <a:p>
            <a:pPr marL="539750" lvl="2" indent="-179705"/>
            <a:r>
              <a:rPr lang="fr-FR" dirty="0"/>
              <a:t>Pour une </a:t>
            </a:r>
            <a:r>
              <a:rPr lang="fr-FR" err="1"/>
              <a:t>registry</a:t>
            </a:r>
            <a:r>
              <a:rPr lang="fr-FR" dirty="0"/>
              <a:t> privée, le tag prend la forme &lt;host&gt;:&lt;port&gt;/&lt;repo&gt;/&lt;</a:t>
            </a:r>
            <a:r>
              <a:rPr lang="fr-FR" err="1"/>
              <a:t>name</a:t>
            </a:r>
            <a:r>
              <a:rPr lang="fr-FR" dirty="0"/>
              <a:t>&gt;:&lt;tag&gt;</a:t>
            </a:r>
            <a:endParaRPr lang="fr-FR" dirty="0">
              <a:cs typeface="Calibri"/>
            </a:endParaRPr>
          </a:p>
          <a:p>
            <a:pPr marL="539750" lvl="2" indent="-179705"/>
            <a:endParaRPr lang="fr-FR" dirty="0">
              <a:cs typeface="Calibri"/>
            </a:endParaRPr>
          </a:p>
          <a:p>
            <a:pPr marL="359410" lvl="1" indent="-179705"/>
            <a:r>
              <a:rPr lang="fr-FR" dirty="0"/>
              <a:t>Docker push</a:t>
            </a:r>
            <a:endParaRPr lang="fr-FR" dirty="0">
              <a:cs typeface="Calibri"/>
            </a:endParaRPr>
          </a:p>
          <a:p>
            <a:pPr marL="539750" lvl="2" indent="-179705"/>
            <a:r>
              <a:rPr lang="fr-FR" dirty="0"/>
              <a:t>Pousse une image locale sur la </a:t>
            </a:r>
            <a:r>
              <a:rPr lang="fr-FR" err="1"/>
              <a:t>registry</a:t>
            </a:r>
            <a:r>
              <a:rPr lang="fr-FR" dirty="0"/>
              <a:t> distante</a:t>
            </a:r>
            <a:endParaRPr lang="fr-FR" dirty="0">
              <a:cs typeface="Calibri"/>
            </a:endParaRPr>
          </a:p>
          <a:p>
            <a:pPr marL="359410" lvl="1" indent="-179705"/>
            <a:endParaRPr lang="fr-FR" b="1" dirty="0">
              <a:cs typeface="Calibri"/>
            </a:endParaRPr>
          </a:p>
          <a:p>
            <a:pPr marL="359410" lvl="1" indent="-179705"/>
            <a:endParaRPr lang="fr-FR" b="1" dirty="0">
              <a:cs typeface="Calibri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Choisir la classification du document : Public, Interne ou Confidentiel | 00/00/2017 </a:t>
            </a:r>
          </a:p>
        </p:txBody>
      </p:sp>
      <p:sp>
        <p:nvSpPr>
          <p:cNvPr id="27" name="Espace réservé du pied de page 2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TITRE DE LA PRÉSENTATION</a:t>
            </a:r>
          </a:p>
        </p:txBody>
      </p:sp>
      <p:sp>
        <p:nvSpPr>
          <p:cNvPr id="28" name="Espace réservé du numéro de diapositive 2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67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35542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53C7EBE-B059-4411-A467-3C1ABEF9B8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No registry ? No problem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4D53930-E611-4952-BA33-973DA7E012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  <a:p>
            <a:r>
              <a:rPr lang="fr-FR" dirty="0"/>
              <a:t>Il est possible pour les cas à la marge de sauvegarder une image au format tar</a:t>
            </a:r>
          </a:p>
          <a:p>
            <a:pPr lvl="1"/>
            <a:r>
              <a:rPr lang="fr-FR" dirty="0"/>
              <a:t>docker </a:t>
            </a:r>
            <a:r>
              <a:rPr lang="fr-FR" dirty="0" err="1"/>
              <a:t>save</a:t>
            </a:r>
            <a:r>
              <a:rPr lang="fr-FR" dirty="0"/>
              <a:t> &lt;image&gt; &gt; mon_archive.tar</a:t>
            </a:r>
          </a:p>
          <a:p>
            <a:pPr lvl="1"/>
            <a:endParaRPr lang="fr-FR" dirty="0"/>
          </a:p>
          <a:p>
            <a:r>
              <a:rPr lang="fr-FR" dirty="0"/>
              <a:t>Après transfert de l’archive sur un autre serveur, on peut importer l’image </a:t>
            </a:r>
          </a:p>
          <a:p>
            <a:pPr lvl="1"/>
            <a:r>
              <a:rPr lang="fr-FR" dirty="0"/>
              <a:t>docker </a:t>
            </a:r>
            <a:r>
              <a:rPr lang="fr-FR" dirty="0" err="1"/>
              <a:t>load</a:t>
            </a:r>
            <a:r>
              <a:rPr lang="fr-FR" dirty="0"/>
              <a:t> &lt; mon_archive.tar</a:t>
            </a:r>
          </a:p>
          <a:p>
            <a:pPr lvl="1"/>
            <a:endParaRPr lang="fr-FR" dirty="0"/>
          </a:p>
          <a:p>
            <a:pPr lvl="1"/>
            <a:endParaRPr lang="fr-FR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8E1047F-699A-47AF-A2D6-953CA94146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Choisir la classification du document : Public, Interne ou Confidentiel | 00/00/2017 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8DF9B30-8F95-4FF4-86DD-9AFDE8F5AD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TITRE DE LA PRÉSENTATION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89C9EB6-09FC-42F1-B6C1-A1E07822B0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68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59084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82D110C-8B6D-4CE7-A5C0-AC7CE61324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Choisir la classification du document : Public, Interne ou Confidentiel | 00/00/2017 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A1B0CF5-65AB-454A-A424-8D72265177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TITRE DE LA PRÉSENTATION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3BFA8D2-02BB-41C6-B19D-2E1B5F340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69</a:t>
            </a:fld>
            <a:endParaRPr lang="fr-FR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6E835ABA-7714-4E01-9367-86C4F1E653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2021" y="1857155"/>
            <a:ext cx="7401958" cy="3143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280124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2D36C95-AD34-4C51-A275-0A6EF91C23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0" rIns="0" bIns="0" rtlCol="0" anchor="t">
            <a:normAutofit/>
          </a:bodyPr>
          <a:lstStyle/>
          <a:p>
            <a:pPr marL="179705" indent="-179705"/>
            <a:endParaRPr lang="fr-FR" dirty="0">
              <a:cs typeface="Calibri"/>
            </a:endParaRPr>
          </a:p>
          <a:p>
            <a:pPr marL="179705" indent="-179705"/>
            <a:r>
              <a:rPr lang="fr-FR" dirty="0"/>
              <a:t>Virtualisation : </a:t>
            </a:r>
            <a:endParaRPr lang="fr-FR" dirty="0">
              <a:cs typeface="Calibri"/>
            </a:endParaRPr>
          </a:p>
          <a:p>
            <a:pPr marL="359410" lvl="1" indent="-179705"/>
            <a:r>
              <a:rPr lang="fr-FR" dirty="0"/>
              <a:t>un hyperviseur simule l’ensemble d’un serveur : bios + hardware (disque, </a:t>
            </a:r>
            <a:r>
              <a:rPr lang="fr-FR" dirty="0" err="1"/>
              <a:t>cpu</a:t>
            </a:r>
            <a:r>
              <a:rPr lang="fr-FR" dirty="0"/>
              <a:t>, ram, réseau,…)</a:t>
            </a:r>
            <a:endParaRPr lang="fr-FR" dirty="0">
              <a:cs typeface="Calibri"/>
            </a:endParaRPr>
          </a:p>
          <a:p>
            <a:pPr marL="359410" lvl="1" indent="-179705"/>
            <a:r>
              <a:rPr lang="fr-FR" dirty="0"/>
              <a:t>Une image de </a:t>
            </a:r>
            <a:r>
              <a:rPr lang="fr-FR" dirty="0" err="1"/>
              <a:t>vm</a:t>
            </a:r>
            <a:r>
              <a:rPr lang="fr-FR" dirty="0"/>
              <a:t> correspond à une image du disque dur d’un serveur standard (plusieurs Go)</a:t>
            </a:r>
            <a:endParaRPr lang="fr-FR" dirty="0">
              <a:cs typeface="Calibri"/>
            </a:endParaRPr>
          </a:p>
          <a:p>
            <a:pPr marL="359410" lvl="1" indent="-179705"/>
            <a:r>
              <a:rPr lang="fr-FR" dirty="0"/>
              <a:t>On a un OS hôte et un os invité  (boot long)</a:t>
            </a:r>
            <a:endParaRPr lang="fr-FR" dirty="0">
              <a:cs typeface="Calibri"/>
            </a:endParaRPr>
          </a:p>
          <a:p>
            <a:pPr marL="179705" indent="-179705"/>
            <a:endParaRPr lang="fr-FR" dirty="0">
              <a:cs typeface="Calibri"/>
            </a:endParaRPr>
          </a:p>
          <a:p>
            <a:pPr marL="179705" indent="-179705"/>
            <a:r>
              <a:rPr lang="fr-FR" dirty="0"/>
              <a:t>Le Container est fait pour</a:t>
            </a:r>
            <a:endParaRPr lang="fr-FR" dirty="0">
              <a:cs typeface="Calibri"/>
            </a:endParaRPr>
          </a:p>
          <a:p>
            <a:pPr marL="359410" lvl="1" indent="-179705"/>
            <a:r>
              <a:rPr lang="fr-FR" dirty="0"/>
              <a:t>Gagner en efficacité : économiser l’hyperviseur et l’os invité = &gt; plus léger</a:t>
            </a:r>
            <a:endParaRPr lang="fr-FR" dirty="0">
              <a:cs typeface="Calibri"/>
            </a:endParaRPr>
          </a:p>
          <a:p>
            <a:pPr marL="359410" lvl="1" indent="-179705"/>
            <a:r>
              <a:rPr lang="fr-FR" dirty="0"/>
              <a:t>Gagner en portabilité (toute l’installation de l’appli est faite une fois et se transporte) </a:t>
            </a:r>
            <a:r>
              <a:rPr lang="fr-FR" dirty="0" err="1"/>
              <a:t>build</a:t>
            </a:r>
            <a:r>
              <a:rPr lang="fr-FR" dirty="0"/>
              <a:t> once, run </a:t>
            </a:r>
            <a:r>
              <a:rPr lang="fr-FR" dirty="0" err="1"/>
              <a:t>everywhere</a:t>
            </a:r>
            <a:r>
              <a:rPr lang="fr-FR" dirty="0"/>
              <a:t> (serveur, cloud, orchestrateur)</a:t>
            </a:r>
            <a:endParaRPr lang="fr-FR" dirty="0">
              <a:cs typeface="Calibri"/>
            </a:endParaRPr>
          </a:p>
          <a:p>
            <a:pPr marL="359410" lvl="1" indent="-179705"/>
            <a:r>
              <a:rPr lang="fr-FR" dirty="0"/>
              <a:t>La recette est « As-code » et peut être rejouée telle quelle (</a:t>
            </a:r>
            <a:r>
              <a:rPr lang="fr-FR" dirty="0" err="1"/>
              <a:t>dockerfile</a:t>
            </a:r>
            <a:r>
              <a:rPr lang="fr-FR" dirty="0"/>
              <a:t>)</a:t>
            </a:r>
            <a:endParaRPr lang="fr-FR" dirty="0">
              <a:cs typeface="Calibri"/>
            </a:endParaRPr>
          </a:p>
          <a:p>
            <a:pPr marL="359410" lvl="1" indent="-179705"/>
            <a:r>
              <a:rPr lang="fr-FR" dirty="0"/>
              <a:t>Pas de duplication de l’os</a:t>
            </a:r>
            <a:endParaRPr lang="fr-FR" dirty="0">
              <a:cs typeface="Calibri"/>
            </a:endParaRPr>
          </a:p>
          <a:p>
            <a:pPr marL="359410" lvl="1" indent="-179705"/>
            <a:r>
              <a:rPr lang="fr-FR" dirty="0"/>
              <a:t>Rapidité de démarrage</a:t>
            </a:r>
            <a:endParaRPr lang="fr-FR" dirty="0">
              <a:cs typeface="Calibri"/>
            </a:endParaRP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11B6AAC-AA28-48CB-98ED-64680B21EA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Choisir la classification du document : Public, Interne ou Confidentiel | 00/00/2017 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78FDC32-7F3D-4642-8CDD-FED78AF6D4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TITRE DE LA PRÉSENTATION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DB23658-EB4F-4B45-8476-F5A0F2113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7</a:t>
            </a:fld>
            <a:endParaRPr lang="fr-FR"/>
          </a:p>
        </p:txBody>
      </p:sp>
      <p:sp>
        <p:nvSpPr>
          <p:cNvPr id="9" name="Titre 4">
            <a:extLst>
              <a:ext uri="{FF2B5EF4-FFF2-40B4-BE49-F238E27FC236}">
                <a16:creationId xmlns:a16="http://schemas.microsoft.com/office/drawing/2014/main" id="{804700A3-8881-49BB-9960-0B21006324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464" y="420330"/>
            <a:ext cx="9120753" cy="685800"/>
          </a:xfrm>
        </p:spPr>
        <p:txBody>
          <a:bodyPr>
            <a:normAutofit/>
          </a:bodyPr>
          <a:lstStyle/>
          <a:p>
            <a:r>
              <a:rPr lang="fr-FR" dirty="0"/>
              <a:t>Hyperviseur vs Container (suite)</a:t>
            </a:r>
          </a:p>
        </p:txBody>
      </p:sp>
    </p:spTree>
    <p:extLst>
      <p:ext uri="{BB962C8B-B14F-4D97-AF65-F5344CB8AC3E}">
        <p14:creationId xmlns:p14="http://schemas.microsoft.com/office/powerpoint/2010/main" val="763917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82D110C-8B6D-4CE7-A5C0-AC7CE61324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Choisir la classification du document : Public, Interne ou Confidentiel | 00/00/2017 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A1B0CF5-65AB-454A-A424-8D72265177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TITRE DE LA PRÉSENTATION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3BFA8D2-02BB-41C6-B19D-2E1B5F340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70</a:t>
            </a:fld>
            <a:endParaRPr lang="fr-FR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394D7A0C-0608-42B5-9999-E3650C44F0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1547" y="1866682"/>
            <a:ext cx="7382905" cy="3124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120299"/>
      </p:ext>
    </p:extLst>
  </p:cSld>
  <p:clrMapOvr>
    <a:masterClrMapping/>
  </p:clrMapOvr>
  <p:transition spd="slow">
    <p:push dir="u"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82D110C-8B6D-4CE7-A5C0-AC7CE61324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Choisir la classification du document : Public, Interne ou Confidentiel | 00/00/2017 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A1B0CF5-65AB-454A-A424-8D72265177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TITRE DE LA PRÉSENTATION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3BFA8D2-02BB-41C6-B19D-2E1B5F340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71</a:t>
            </a:fld>
            <a:endParaRPr lang="fr-FR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7C488F33-AC43-4780-AE51-B785C8C439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2021" y="2543051"/>
            <a:ext cx="7401958" cy="1771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026850"/>
      </p:ext>
    </p:extLst>
  </p:cSld>
  <p:clrMapOvr>
    <a:masterClrMapping/>
  </p:clrMapOvr>
  <p:transition spd="slow">
    <p:push dir="u"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82D110C-8B6D-4CE7-A5C0-AC7CE61324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Choisir la classification du document : Public, Interne ou Confidentiel | 00/00/2017 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A1B0CF5-65AB-454A-A424-8D72265177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TITRE DE LA PRÉSENTATION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3BFA8D2-02BB-41C6-B19D-2E1B5F340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72</a:t>
            </a:fld>
            <a:endParaRPr lang="fr-FR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C17A9D45-9609-4CCE-B6B7-C0F4AD7887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7258" y="2566867"/>
            <a:ext cx="7411484" cy="1724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204252"/>
      </p:ext>
    </p:extLst>
  </p:cSld>
  <p:clrMapOvr>
    <a:masterClrMapping/>
  </p:clrMapOvr>
  <p:transition spd="slow">
    <p:push dir="u"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>
          <a:xfrm>
            <a:off x="619432" y="420330"/>
            <a:ext cx="8826785" cy="685800"/>
          </a:xfrm>
        </p:spPr>
        <p:txBody>
          <a:bodyPr>
            <a:normAutofit/>
          </a:bodyPr>
          <a:lstStyle/>
          <a:p>
            <a:r>
              <a:rPr lang="fr-FR" dirty="0"/>
              <a:t>Diagnostiquer les containers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>
          <a:xfrm>
            <a:off x="325464" y="1248355"/>
            <a:ext cx="9182746" cy="5227749"/>
          </a:xfrm>
        </p:spPr>
        <p:txBody>
          <a:bodyPr vert="horz" lIns="0" tIns="0" rIns="0" bIns="0" rtlCol="0" anchor="t">
            <a:normAutofit/>
          </a:bodyPr>
          <a:lstStyle/>
          <a:p>
            <a:pPr marL="179705" indent="-179705"/>
            <a:r>
              <a:rPr lang="fr-FR" dirty="0"/>
              <a:t>Commandes courantes :</a:t>
            </a:r>
            <a:endParaRPr lang="fr-FR" dirty="0">
              <a:cs typeface="Calibri"/>
            </a:endParaRPr>
          </a:p>
          <a:p>
            <a:pPr marL="359410" lvl="1" indent="-179705"/>
            <a:r>
              <a:rPr lang="fr-FR" dirty="0"/>
              <a:t>Docker </a:t>
            </a:r>
            <a:r>
              <a:rPr lang="fr-FR" err="1"/>
              <a:t>inspect</a:t>
            </a:r>
            <a:endParaRPr lang="fr-FR">
              <a:cs typeface="Calibri"/>
            </a:endParaRPr>
          </a:p>
          <a:p>
            <a:pPr marL="359410" lvl="1" indent="-179705"/>
            <a:r>
              <a:rPr lang="fr-FR" dirty="0"/>
              <a:t>Docker </a:t>
            </a:r>
            <a:r>
              <a:rPr lang="fr-FR" err="1"/>
              <a:t>ps</a:t>
            </a:r>
            <a:r>
              <a:rPr lang="fr-FR" dirty="0"/>
              <a:t> -a</a:t>
            </a:r>
            <a:endParaRPr lang="fr-FR" dirty="0">
              <a:cs typeface="Calibri"/>
            </a:endParaRPr>
          </a:p>
          <a:p>
            <a:pPr marL="359410" lvl="1" indent="-179705"/>
            <a:r>
              <a:rPr lang="fr-FR" dirty="0"/>
              <a:t>Docker </a:t>
            </a:r>
            <a:r>
              <a:rPr lang="fr-FR" err="1"/>
              <a:t>exec</a:t>
            </a:r>
            <a:r>
              <a:rPr lang="fr-FR" dirty="0"/>
              <a:t> –</a:t>
            </a:r>
            <a:r>
              <a:rPr lang="fr-FR" err="1"/>
              <a:t>it</a:t>
            </a:r>
            <a:r>
              <a:rPr lang="fr-FR" dirty="0"/>
              <a:t> &lt;</a:t>
            </a:r>
            <a:r>
              <a:rPr lang="fr-FR" err="1"/>
              <a:t>xxxxxxx</a:t>
            </a:r>
            <a:r>
              <a:rPr lang="fr-FR" dirty="0"/>
              <a:t>&gt; </a:t>
            </a:r>
            <a:r>
              <a:rPr lang="fr-FR" err="1"/>
              <a:t>bash</a:t>
            </a:r>
            <a:endParaRPr lang="fr-FR">
              <a:cs typeface="Calibri"/>
            </a:endParaRPr>
          </a:p>
          <a:p>
            <a:pPr marL="359410" lvl="1" indent="-179705"/>
            <a:endParaRPr lang="fr-FR" dirty="0">
              <a:cs typeface="Calibri"/>
            </a:endParaRPr>
          </a:p>
          <a:p>
            <a:pPr marL="359410" lvl="1" indent="-179705"/>
            <a:r>
              <a:rPr lang="fr-FR" dirty="0"/>
              <a:t>Docker images</a:t>
            </a:r>
            <a:endParaRPr lang="fr-FR" dirty="0">
              <a:cs typeface="Calibri"/>
            </a:endParaRPr>
          </a:p>
          <a:p>
            <a:pPr marL="359410" lvl="1" indent="-179705"/>
            <a:r>
              <a:rPr lang="fr-FR" dirty="0"/>
              <a:t>Docker </a:t>
            </a:r>
            <a:r>
              <a:rPr lang="fr-FR" err="1"/>
              <a:t>rm</a:t>
            </a:r>
            <a:endParaRPr lang="fr-FR">
              <a:cs typeface="Calibri"/>
            </a:endParaRPr>
          </a:p>
          <a:p>
            <a:pPr marL="359410" lvl="1" indent="-179705"/>
            <a:r>
              <a:rPr lang="fr-FR" dirty="0"/>
              <a:t>Docker </a:t>
            </a:r>
            <a:r>
              <a:rPr lang="fr-FR" err="1"/>
              <a:t>rmi</a:t>
            </a:r>
            <a:endParaRPr lang="fr-FR">
              <a:cs typeface="Calibri"/>
            </a:endParaRPr>
          </a:p>
          <a:p>
            <a:pPr marL="359410" lvl="1" indent="-179705"/>
            <a:endParaRPr lang="fr-FR" dirty="0">
              <a:cs typeface="Calibri"/>
            </a:endParaRPr>
          </a:p>
          <a:p>
            <a:pPr marL="359410" lvl="1" indent="-179705"/>
            <a:r>
              <a:rPr lang="fr-FR" dirty="0"/>
              <a:t>Docker image prune</a:t>
            </a:r>
            <a:endParaRPr lang="fr-FR" dirty="0">
              <a:cs typeface="Calibri"/>
            </a:endParaRPr>
          </a:p>
          <a:p>
            <a:pPr marL="359410" lvl="1" indent="-179705"/>
            <a:r>
              <a:rPr lang="fr-FR" dirty="0"/>
              <a:t>Docker image prune --all</a:t>
            </a:r>
            <a:endParaRPr lang="fr-FR" dirty="0">
              <a:cs typeface="Calibri"/>
            </a:endParaRPr>
          </a:p>
          <a:p>
            <a:pPr marL="359410" lvl="1" indent="-179705"/>
            <a:r>
              <a:rPr lang="fr-FR" dirty="0"/>
              <a:t>Docker image prune –all  --force –</a:t>
            </a:r>
            <a:r>
              <a:rPr lang="fr-FR" err="1"/>
              <a:t>filter</a:t>
            </a:r>
            <a:r>
              <a:rPr lang="fr-FR" dirty="0"/>
              <a:t> « </a:t>
            </a:r>
            <a:r>
              <a:rPr lang="fr-FR" err="1"/>
              <a:t>until</a:t>
            </a:r>
            <a:r>
              <a:rPr lang="fr-FR" dirty="0"/>
              <a:t>=200h »</a:t>
            </a:r>
            <a:endParaRPr lang="fr-FR" dirty="0">
              <a:cs typeface="Calibri"/>
            </a:endParaRPr>
          </a:p>
          <a:p>
            <a:pPr marL="539750" lvl="2" indent="-179705"/>
            <a:r>
              <a:rPr lang="fr-FR" dirty="0"/>
              <a:t>(--force évite de poser la question y/n)</a:t>
            </a:r>
            <a:endParaRPr lang="fr-FR" dirty="0">
              <a:cs typeface="Calibri"/>
            </a:endParaRPr>
          </a:p>
          <a:p>
            <a:pPr marL="539750" lvl="2" indent="-179705"/>
            <a:endParaRPr lang="fr-FR" dirty="0">
              <a:cs typeface="Calibri"/>
            </a:endParaRPr>
          </a:p>
          <a:p>
            <a:pPr marL="359410" lvl="1" indent="-179705"/>
            <a:r>
              <a:rPr lang="fr-FR" dirty="0"/>
              <a:t>Docker </a:t>
            </a:r>
            <a:r>
              <a:rPr lang="fr-FR" err="1"/>
              <a:t>search</a:t>
            </a:r>
            <a:r>
              <a:rPr lang="fr-FR" dirty="0"/>
              <a:t> &lt;image&gt;</a:t>
            </a:r>
            <a:endParaRPr lang="fr-FR" dirty="0">
              <a:cs typeface="Calibri"/>
            </a:endParaRPr>
          </a:p>
          <a:p>
            <a:pPr marL="359410" lvl="1" indent="-179705"/>
            <a:r>
              <a:rPr lang="fr-FR" dirty="0"/>
              <a:t>Docker </a:t>
            </a:r>
            <a:r>
              <a:rPr lang="fr-FR" err="1"/>
              <a:t>search</a:t>
            </a:r>
            <a:r>
              <a:rPr lang="fr-FR" dirty="0"/>
              <a:t> –</a:t>
            </a:r>
            <a:r>
              <a:rPr lang="fr-FR" err="1"/>
              <a:t>filter</a:t>
            </a:r>
            <a:r>
              <a:rPr lang="fr-FR" dirty="0"/>
              <a:t> </a:t>
            </a:r>
            <a:r>
              <a:rPr lang="fr-FR" err="1"/>
              <a:t>is</a:t>
            </a:r>
            <a:r>
              <a:rPr lang="fr-FR" dirty="0"/>
              <a:t>-official=</a:t>
            </a:r>
            <a:r>
              <a:rPr lang="fr-FR" err="1"/>
              <a:t>true</a:t>
            </a:r>
            <a:r>
              <a:rPr lang="fr-FR" dirty="0"/>
              <a:t> </a:t>
            </a:r>
            <a:r>
              <a:rPr lang="fr-FR" err="1"/>
              <a:t>nginx</a:t>
            </a:r>
            <a:endParaRPr lang="fr-FR">
              <a:cs typeface="Calibri"/>
            </a:endParaRPr>
          </a:p>
          <a:p>
            <a:pPr marL="359410" lvl="1" indent="-179705"/>
            <a:endParaRPr lang="fr-FR" b="1" dirty="0">
              <a:cs typeface="Calibri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Choisir la classification du document : Public, Interne ou Confidentiel | 00/00/2017 </a:t>
            </a:r>
          </a:p>
        </p:txBody>
      </p:sp>
      <p:sp>
        <p:nvSpPr>
          <p:cNvPr id="27" name="Espace réservé du pied de page 2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TITRE DE LA PRÉSENTATION</a:t>
            </a:r>
          </a:p>
        </p:txBody>
      </p:sp>
      <p:sp>
        <p:nvSpPr>
          <p:cNvPr id="28" name="Espace réservé du numéro de diapositive 2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73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08044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>
          <a:xfrm>
            <a:off x="325464" y="420330"/>
            <a:ext cx="9120753" cy="685800"/>
          </a:xfrm>
        </p:spPr>
        <p:txBody>
          <a:bodyPr>
            <a:normAutofit/>
          </a:bodyPr>
          <a:lstStyle/>
          <a:p>
            <a:r>
              <a:rPr lang="fr-FR" dirty="0"/>
              <a:t> docker-compose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>
          <a:xfrm>
            <a:off x="325464" y="1248355"/>
            <a:ext cx="9182746" cy="5227749"/>
          </a:xfrm>
        </p:spPr>
        <p:txBody>
          <a:bodyPr vert="horz" lIns="0" tIns="0" rIns="0" bIns="0" rtlCol="0" anchor="t">
            <a:normAutofit/>
          </a:bodyPr>
          <a:lstStyle/>
          <a:p>
            <a:pPr marL="179705" indent="-179705"/>
            <a:endParaRPr lang="fr-FR" b="1" dirty="0">
              <a:cs typeface="Calibri"/>
            </a:endParaRPr>
          </a:p>
          <a:p>
            <a:pPr marL="179705" indent="-179705"/>
            <a:r>
              <a:rPr lang="fr-FR" dirty="0"/>
              <a:t>Permet de décrire un ensemble cohérent d’objets docker dans un fichier YAML</a:t>
            </a:r>
            <a:endParaRPr lang="fr-FR" dirty="0">
              <a:cs typeface="Calibri"/>
            </a:endParaRPr>
          </a:p>
          <a:p>
            <a:pPr marL="359410" lvl="1" indent="-179705"/>
            <a:r>
              <a:rPr lang="fr-FR">
                <a:solidFill>
                  <a:srgbClr val="303F48"/>
                </a:solidFill>
                <a:cs typeface="Calibri"/>
              </a:rPr>
              <a:t>On décrit les objets individuellement dans des dockerfiles</a:t>
            </a:r>
            <a:endParaRPr lang="fr-FR" dirty="0">
              <a:cs typeface="Calibri"/>
            </a:endParaRPr>
          </a:p>
          <a:p>
            <a:pPr marL="359410" lvl="1" indent="-179705"/>
            <a:r>
              <a:rPr lang="fr-FR">
                <a:solidFill>
                  <a:srgbClr val="303F48"/>
                </a:solidFill>
                <a:cs typeface="Calibri"/>
              </a:rPr>
              <a:t>On définit les services dans un docker-compose.yml</a:t>
            </a:r>
            <a:endParaRPr lang="fr-FR" dirty="0">
              <a:solidFill>
                <a:srgbClr val="F57100"/>
              </a:solidFill>
              <a:cs typeface="Calibri"/>
            </a:endParaRPr>
          </a:p>
          <a:p>
            <a:pPr marL="359410" lvl="1" indent="-179705"/>
            <a:r>
              <a:rPr lang="fr-FR">
                <a:solidFill>
                  <a:srgbClr val="303F48"/>
                </a:solidFill>
                <a:cs typeface="Calibri"/>
              </a:rPr>
              <a:t>Au moment du build ( </a:t>
            </a:r>
            <a:r>
              <a:rPr lang="fr-FR" i="1">
                <a:cs typeface="Calibri"/>
              </a:rPr>
              <a:t>docker-compose up</a:t>
            </a:r>
            <a:r>
              <a:rPr lang="fr-FR">
                <a:solidFill>
                  <a:srgbClr val="303F48"/>
                </a:solidFill>
                <a:cs typeface="Calibri"/>
              </a:rPr>
              <a:t> ) toute l'architecture est construite en même temps</a:t>
            </a:r>
            <a:endParaRPr lang="fr-FR" dirty="0">
              <a:solidFill>
                <a:srgbClr val="303F48"/>
              </a:solidFill>
              <a:cs typeface="Calibri"/>
            </a:endParaRPr>
          </a:p>
          <a:p>
            <a:pPr marL="179705" indent="-179705"/>
            <a:endParaRPr lang="fr-FR" dirty="0">
              <a:cs typeface="Calibri"/>
            </a:endParaRPr>
          </a:p>
          <a:p>
            <a:pPr marL="179705" indent="-179705"/>
            <a:r>
              <a:rPr lang="fr-FR"/>
              <a:t>C'est en quelque sorte le premier orchestrateur de containers…</a:t>
            </a:r>
            <a:endParaRPr lang="fr-FR" dirty="0">
              <a:cs typeface="Calibri"/>
            </a:endParaRPr>
          </a:p>
          <a:p>
            <a:pPr marL="359410" lvl="1" indent="-179705"/>
            <a:r>
              <a:rPr lang="fr-FR" dirty="0"/>
              <a:t>Limité à l’échelle d’un serveur</a:t>
            </a:r>
            <a:endParaRPr lang="fr-FR" dirty="0">
              <a:cs typeface="Calibri"/>
            </a:endParaRPr>
          </a:p>
          <a:p>
            <a:pPr marL="179705" indent="-179705"/>
            <a:endParaRPr lang="fr-FR" b="1" dirty="0">
              <a:cs typeface="Calibri"/>
            </a:endParaRPr>
          </a:p>
          <a:p>
            <a:pPr marL="359410" lvl="1" indent="-179705"/>
            <a:endParaRPr lang="fr-FR" b="1" dirty="0">
              <a:cs typeface="Calibri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Choisir la classification du document : Public, Interne ou Confidentiel | 00/00/2017 </a:t>
            </a:r>
          </a:p>
        </p:txBody>
      </p:sp>
      <p:sp>
        <p:nvSpPr>
          <p:cNvPr id="27" name="Espace réservé du pied de page 2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TITRE DE LA PRÉSENTATION</a:t>
            </a:r>
          </a:p>
        </p:txBody>
      </p:sp>
      <p:sp>
        <p:nvSpPr>
          <p:cNvPr id="28" name="Espace réservé du numéro de diapositive 2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74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00309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82D110C-8B6D-4CE7-A5C0-AC7CE61324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Choisir la classification du document : Public, Interne ou Confidentiel | 00/00/2017 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A1B0CF5-65AB-454A-A424-8D72265177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TITRE DE LA PRÉSENTATION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3BFA8D2-02BB-41C6-B19D-2E1B5F340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75</a:t>
            </a:fld>
            <a:endParaRPr lang="fr-FR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4DB89B41-557F-4359-910E-294F0815C3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2021" y="1871445"/>
            <a:ext cx="7401958" cy="3115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327154"/>
      </p:ext>
    </p:extLst>
  </p:cSld>
  <p:clrMapOvr>
    <a:masterClrMapping/>
  </p:clrMapOvr>
  <p:transition spd="slow">
    <p:push dir="u"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82D110C-8B6D-4CE7-A5C0-AC7CE61324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Choisir la classification du document : Public, Interne ou Confidentiel | 00/00/2017 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A1B0CF5-65AB-454A-A424-8D72265177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TITRE DE LA PRÉSENTATION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3BFA8D2-02BB-41C6-B19D-2E1B5F340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76</a:t>
            </a:fld>
            <a:endParaRPr lang="fr-FR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09C10E76-0C85-406B-9AC7-0B1675F80A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1547" y="1876208"/>
            <a:ext cx="7382905" cy="3105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357693"/>
      </p:ext>
    </p:extLst>
  </p:cSld>
  <p:clrMapOvr>
    <a:masterClrMapping/>
  </p:clrMapOvr>
  <p:transition spd="slow">
    <p:push dir="u"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r-FR" dirty="0"/>
              <a:t>Julien.canon@gfi.fr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Julien CANON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Architecte technique</a:t>
            </a:r>
          </a:p>
          <a:p>
            <a:r>
              <a:rPr lang="fr-FR" dirty="0"/>
              <a:t>Pôle Performance &amp; Transformation</a:t>
            </a:r>
            <a:br>
              <a:rPr lang="fr-FR" dirty="0"/>
            </a:br>
            <a:r>
              <a:rPr lang="fr-FR" dirty="0"/>
              <a:t>Gfi Informatique</a:t>
            </a:r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 b="1" dirty="0"/>
              <a:t>Siège social</a:t>
            </a:r>
            <a:r>
              <a:rPr lang="fr-FR" dirty="0"/>
              <a:t> </a:t>
            </a:r>
            <a:br>
              <a:rPr lang="fr-FR" dirty="0"/>
            </a:br>
            <a:r>
              <a:rPr lang="fr-FR" dirty="0"/>
              <a:t>La Porte du Parc</a:t>
            </a:r>
            <a:br>
              <a:rPr lang="fr-FR" dirty="0"/>
            </a:br>
            <a:r>
              <a:rPr lang="fr-FR" dirty="0"/>
              <a:t>145 boulevard Victor Hugo</a:t>
            </a:r>
          </a:p>
          <a:p>
            <a:r>
              <a:rPr lang="fr-FR" dirty="0"/>
              <a:t>93400 Saint-Ouen</a:t>
            </a:r>
          </a:p>
          <a:p>
            <a:r>
              <a:rPr lang="fr-FR" dirty="0"/>
              <a:t>Tél. 01 44 04 50 00</a:t>
            </a:r>
          </a:p>
          <a:p>
            <a:r>
              <a:rPr lang="fr-FR" dirty="0"/>
              <a:t>Port. 06 00 00 00 00</a:t>
            </a:r>
          </a:p>
          <a:p>
            <a:r>
              <a:rPr lang="fr-FR" dirty="0"/>
              <a:t>Fax. 01 44 04 50 00 </a:t>
            </a:r>
          </a:p>
        </p:txBody>
      </p:sp>
    </p:spTree>
    <p:extLst>
      <p:ext uri="{BB962C8B-B14F-4D97-AF65-F5344CB8AC3E}">
        <p14:creationId xmlns:p14="http://schemas.microsoft.com/office/powerpoint/2010/main" val="1224376961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>
          <a:xfrm>
            <a:off x="619432" y="420330"/>
            <a:ext cx="8826785" cy="685800"/>
          </a:xfrm>
        </p:spPr>
        <p:txBody>
          <a:bodyPr>
            <a:normAutofit/>
          </a:bodyPr>
          <a:lstStyle/>
          <a:p>
            <a:r>
              <a:rPr lang="fr-FR" dirty="0"/>
              <a:t>Container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>
          <a:xfrm>
            <a:off x="325464" y="1248355"/>
            <a:ext cx="9182746" cy="4821141"/>
          </a:xfrm>
        </p:spPr>
        <p:txBody>
          <a:bodyPr vert="horz" lIns="0" tIns="0" rIns="0" bIns="0" rtlCol="0" anchor="t">
            <a:normAutofit lnSpcReduction="10000"/>
          </a:bodyPr>
          <a:lstStyle/>
          <a:p>
            <a:pPr marL="179705" indent="-179705"/>
            <a:endParaRPr lang="fr-FR" b="1" dirty="0">
              <a:cs typeface="Calibri"/>
            </a:endParaRPr>
          </a:p>
          <a:p>
            <a:pPr marL="179705" indent="-179705"/>
            <a:r>
              <a:rPr lang="fr-FR" sz="2400" b="1" dirty="0"/>
              <a:t>A container image </a:t>
            </a:r>
            <a:r>
              <a:rPr lang="fr-FR" sz="2400" b="1" dirty="0" err="1"/>
              <a:t>is</a:t>
            </a:r>
            <a:r>
              <a:rPr lang="fr-FR" sz="2400" b="1" dirty="0"/>
              <a:t> </a:t>
            </a:r>
            <a:r>
              <a:rPr lang="fr-FR" sz="2400" b="1" dirty="0" err="1"/>
              <a:t>lightweight</a:t>
            </a:r>
            <a:r>
              <a:rPr lang="fr-FR" sz="2400" b="1" dirty="0"/>
              <a:t>, </a:t>
            </a:r>
            <a:r>
              <a:rPr lang="fr-FR" sz="2400" b="1" dirty="0" err="1"/>
              <a:t>stand-alone</a:t>
            </a:r>
            <a:r>
              <a:rPr lang="fr-FR" sz="2400" b="1" dirty="0"/>
              <a:t>, </a:t>
            </a:r>
            <a:r>
              <a:rPr lang="fr-FR" sz="2400" b="1" dirty="0" err="1"/>
              <a:t>executable</a:t>
            </a:r>
            <a:r>
              <a:rPr lang="fr-FR" sz="2400" b="1" dirty="0"/>
              <a:t> package of a </a:t>
            </a:r>
            <a:r>
              <a:rPr lang="fr-FR" sz="2400" b="1" dirty="0" err="1"/>
              <a:t>piece</a:t>
            </a:r>
            <a:r>
              <a:rPr lang="fr-FR" sz="2400" b="1" dirty="0"/>
              <a:t> of software </a:t>
            </a:r>
            <a:r>
              <a:rPr lang="fr-FR" sz="2400" b="1" dirty="0" err="1"/>
              <a:t>that</a:t>
            </a:r>
            <a:r>
              <a:rPr lang="fr-FR" sz="2400" b="1" dirty="0"/>
              <a:t> </a:t>
            </a:r>
            <a:r>
              <a:rPr lang="fr-FR" sz="2400" b="1" dirty="0" err="1"/>
              <a:t>include</a:t>
            </a:r>
            <a:r>
              <a:rPr lang="fr-FR" sz="2400" b="1" dirty="0"/>
              <a:t> </a:t>
            </a:r>
            <a:r>
              <a:rPr lang="fr-FR" sz="2400" b="1" dirty="0" err="1"/>
              <a:t>everything</a:t>
            </a:r>
            <a:r>
              <a:rPr lang="fr-FR" sz="2400" b="1" dirty="0"/>
              <a:t> </a:t>
            </a:r>
            <a:r>
              <a:rPr lang="fr-FR" sz="2400" b="1" dirty="0" err="1"/>
              <a:t>needed</a:t>
            </a:r>
            <a:r>
              <a:rPr lang="fr-FR" sz="2400" b="1" dirty="0"/>
              <a:t> to run </a:t>
            </a:r>
            <a:r>
              <a:rPr lang="fr-FR" sz="2400" b="1" dirty="0" err="1"/>
              <a:t>it</a:t>
            </a:r>
            <a:r>
              <a:rPr lang="fr-FR" sz="2400" b="1" dirty="0"/>
              <a:t> : code, runtime, system </a:t>
            </a:r>
            <a:r>
              <a:rPr lang="fr-FR" sz="2400" b="1" dirty="0" err="1"/>
              <a:t>tools</a:t>
            </a:r>
            <a:r>
              <a:rPr lang="fr-FR" sz="2400" b="1" dirty="0"/>
              <a:t>, system </a:t>
            </a:r>
            <a:r>
              <a:rPr lang="fr-FR" sz="2400" b="1" dirty="0" err="1"/>
              <a:t>libraries</a:t>
            </a:r>
            <a:r>
              <a:rPr lang="fr-FR" sz="2400" b="1" dirty="0"/>
              <a:t>, settings.</a:t>
            </a:r>
            <a:endParaRPr lang="fr-FR" sz="2400" b="1" dirty="0">
              <a:cs typeface="Calibri"/>
            </a:endParaRPr>
          </a:p>
          <a:p>
            <a:pPr marL="179705" indent="-179705"/>
            <a:endParaRPr lang="fr-FR" b="1" dirty="0">
              <a:cs typeface="Calibri"/>
            </a:endParaRPr>
          </a:p>
          <a:p>
            <a:pPr marL="359410" lvl="1" indent="-179705"/>
            <a:r>
              <a:rPr lang="fr-FR" b="1" dirty="0"/>
              <a:t>Image portable : exécutée grâce au moteur de containerisation </a:t>
            </a:r>
            <a:endParaRPr lang="fr-FR" b="1" dirty="0">
              <a:cs typeface="Calibri"/>
            </a:endParaRPr>
          </a:p>
          <a:p>
            <a:pPr marL="539750" lvl="2" indent="-179705"/>
            <a:r>
              <a:rPr lang="fr-FR" b="1" dirty="0"/>
              <a:t>(disponible sur Linux, Windows, Mac0S pour docker)</a:t>
            </a:r>
            <a:endParaRPr lang="fr-FR" b="1" dirty="0">
              <a:cs typeface="Calibri"/>
            </a:endParaRPr>
          </a:p>
          <a:p>
            <a:pPr marL="539750" lvl="2" indent="-179705"/>
            <a:endParaRPr lang="fr-FR" b="1" dirty="0">
              <a:cs typeface="Calibri"/>
            </a:endParaRPr>
          </a:p>
          <a:p>
            <a:pPr marL="359410" lvl="1" indent="-179705"/>
            <a:r>
              <a:rPr lang="fr-FR" b="1" dirty="0"/>
              <a:t>Pas d’OS hôte, indépendant de la plateforme (OS, cloud, orchestrateur…)</a:t>
            </a:r>
            <a:endParaRPr lang="fr-FR" b="1" dirty="0">
              <a:cs typeface="Calibri"/>
            </a:endParaRPr>
          </a:p>
          <a:p>
            <a:pPr marL="359410" lvl="1" indent="-179705"/>
            <a:endParaRPr lang="fr-FR" b="1" dirty="0">
              <a:cs typeface="Calibri"/>
            </a:endParaRPr>
          </a:p>
          <a:p>
            <a:pPr marL="359410" lvl="1" indent="-179705"/>
            <a:r>
              <a:rPr lang="fr-FR" b="1" dirty="0"/>
              <a:t>Images légères (pas d’os embarqué)</a:t>
            </a:r>
            <a:endParaRPr lang="fr-FR" b="1" dirty="0">
              <a:cs typeface="Calibri"/>
            </a:endParaRPr>
          </a:p>
          <a:p>
            <a:pPr marL="359410" lvl="1" indent="-179705"/>
            <a:endParaRPr lang="fr-FR" b="1" dirty="0">
              <a:cs typeface="Calibri"/>
            </a:endParaRPr>
          </a:p>
          <a:p>
            <a:pPr marL="359410" lvl="1" indent="-179705"/>
            <a:r>
              <a:rPr lang="fr-FR" b="1" dirty="0"/>
              <a:t>Démarrage rapide</a:t>
            </a:r>
            <a:endParaRPr lang="fr-FR" b="1" dirty="0">
              <a:cs typeface="Calibri"/>
            </a:endParaRPr>
          </a:p>
          <a:p>
            <a:pPr marL="359410" lvl="1" indent="-179705"/>
            <a:endParaRPr lang="fr-FR" b="1" dirty="0">
              <a:cs typeface="Calibri"/>
            </a:endParaRPr>
          </a:p>
          <a:p>
            <a:pPr marL="179705" indent="-179705"/>
            <a:r>
              <a:rPr lang="fr-FR" b="1" dirty="0"/>
              <a:t>Docker n'est pas la seule solution de containerisation.</a:t>
            </a:r>
          </a:p>
          <a:p>
            <a:pPr marL="0" indent="0">
              <a:buNone/>
            </a:pPr>
            <a:r>
              <a:rPr lang="fr-FR" b="1" dirty="0"/>
              <a:t>   Exemples : docker, </a:t>
            </a:r>
            <a:r>
              <a:rPr lang="fr-FR" b="1" dirty="0" err="1"/>
              <a:t>rkt</a:t>
            </a:r>
            <a:r>
              <a:rPr lang="fr-FR" b="1" dirty="0"/>
              <a:t> (CoreOS), LXD (Canonical), </a:t>
            </a:r>
            <a:r>
              <a:rPr lang="fr-FR" b="1" dirty="0" err="1"/>
              <a:t>OpenVZ</a:t>
            </a:r>
            <a:r>
              <a:rPr lang="fr-FR" b="1" dirty="0"/>
              <a:t> (</a:t>
            </a:r>
            <a:r>
              <a:rPr lang="fr-FR" b="1" dirty="0" err="1"/>
              <a:t>Virtuozzo</a:t>
            </a:r>
            <a:r>
              <a:rPr lang="fr-FR" b="1" dirty="0"/>
              <a:t> 7), </a:t>
            </a:r>
            <a:r>
              <a:rPr lang="fr-FR" b="1" dirty="0" err="1"/>
              <a:t>runC</a:t>
            </a:r>
            <a:r>
              <a:rPr lang="fr-FR" b="1" dirty="0"/>
              <a:t>, …</a:t>
            </a:r>
            <a:endParaRPr lang="fr-FR" b="1">
              <a:cs typeface="Calibri"/>
            </a:endParaRPr>
          </a:p>
          <a:p>
            <a:pPr marL="179705" lvl="1" indent="0">
              <a:buNone/>
            </a:pPr>
            <a:endParaRPr lang="fr-FR" b="1" dirty="0">
              <a:cs typeface="Calibri"/>
            </a:endParaRPr>
          </a:p>
          <a:p>
            <a:pPr marL="359410" lvl="1" indent="-179705"/>
            <a:endParaRPr lang="fr-FR" b="1" dirty="0">
              <a:cs typeface="Calibri"/>
            </a:endParaRPr>
          </a:p>
          <a:p>
            <a:pPr marL="359410" lvl="1" indent="-179705"/>
            <a:endParaRPr lang="fr-FR" b="1" dirty="0">
              <a:cs typeface="Calibri"/>
            </a:endParaRPr>
          </a:p>
          <a:p>
            <a:pPr marL="179705" lvl="1" indent="0">
              <a:buNone/>
            </a:pPr>
            <a:endParaRPr lang="fr-FR" b="1" dirty="0">
              <a:cs typeface="Calibri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Choisir la classification du document : Public, Interne ou Confidentiel | 00/00/2017 </a:t>
            </a:r>
          </a:p>
        </p:txBody>
      </p:sp>
      <p:sp>
        <p:nvSpPr>
          <p:cNvPr id="27" name="Espace réservé du pied de page 2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TITRE DE LA PRÉSENTATION</a:t>
            </a:r>
          </a:p>
        </p:txBody>
      </p:sp>
      <p:sp>
        <p:nvSpPr>
          <p:cNvPr id="28" name="Espace réservé du numéro de diapositive 2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41664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82D110C-8B6D-4CE7-A5C0-AC7CE61324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Choisir la classification du document : Public, Interne ou Confidentiel | 00/00/2017 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A1B0CF5-65AB-454A-A424-8D72265177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TITRE DE LA PRÉSENTATION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3BFA8D2-02BB-41C6-B19D-2E1B5F340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9</a:t>
            </a:fld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F1497CF0-5FB5-4936-9C89-A52AB8EAA6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7258" y="1847629"/>
            <a:ext cx="7411484" cy="3162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570234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Thème Office">
  <a:themeElements>
    <a:clrScheme name="Personnalisé 1">
      <a:dk1>
        <a:srgbClr val="303F48"/>
      </a:dk1>
      <a:lt1>
        <a:srgbClr val="FFFFFF"/>
      </a:lt1>
      <a:dk2>
        <a:srgbClr val="242424"/>
      </a:dk2>
      <a:lt2>
        <a:srgbClr val="5C5C5C"/>
      </a:lt2>
      <a:accent1>
        <a:srgbClr val="F57100"/>
      </a:accent1>
      <a:accent2>
        <a:srgbClr val="FFB04C"/>
      </a:accent2>
      <a:accent3>
        <a:srgbClr val="579696"/>
      </a:accent3>
      <a:accent4>
        <a:srgbClr val="303F48"/>
      </a:accent4>
      <a:accent5>
        <a:srgbClr val="C00000"/>
      </a:accent5>
      <a:accent6>
        <a:srgbClr val="FF5800"/>
      </a:accent6>
      <a:hlink>
        <a:srgbClr val="00ACED"/>
      </a:hlink>
      <a:folHlink>
        <a:srgbClr val="FFB04C"/>
      </a:folHlink>
    </a:clrScheme>
    <a:fontScheme name="Thème 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ésentation1" id="{CAB9F6FA-4147-4806-9C03-A2853EBC934B}" vid="{9613F171-AC05-4D64-A8A0-12C633E84852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15144fad3be442bbc7e2b0f26e59a5e xmlns="7182cb77-b31f-4111-831b-cda4b6a47247">
      <Terms xmlns="http://schemas.microsoft.com/office/infopath/2007/PartnerControls"/>
    </p15144fad3be442bbc7e2b0f26e59a5e>
    <VosOutils xmlns="ebc35acc-9dc8-4c00-9c3c-14ac5e4abd61">Web Brand Center</VosOutils>
    <Présentations_x0020_standards xmlns="ebc35acc-9dc8-4c00-9c3c-14ac5e4abd61">Modèle Excel, Powerpoint, Word</Présentations_x0020_standards>
    <TaxCatchAll xmlns="7182cb77-b31f-4111-831b-cda4b6a47247"/>
    <Affiches xmlns="ebc35acc-9dc8-4c00-9c3c-14ac5e4abd61">Modèle Powerpoint</Affiches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750F704148EE047A722409C53FDC4A2" ma:contentTypeVersion="14" ma:contentTypeDescription="Crée un document." ma:contentTypeScope="" ma:versionID="1c043602ed60e74261c17a5929966951">
  <xsd:schema xmlns:xsd="http://www.w3.org/2001/XMLSchema" xmlns:xs="http://www.w3.org/2001/XMLSchema" xmlns:p="http://schemas.microsoft.com/office/2006/metadata/properties" xmlns:ns2="7182cb77-b31f-4111-831b-cda4b6a47247" xmlns:ns3="ebc35acc-9dc8-4c00-9c3c-14ac5e4abd61" xmlns:ns4="b2bbfd32-0178-4a01-9cde-0fcf75e00801" targetNamespace="http://schemas.microsoft.com/office/2006/metadata/properties" ma:root="true" ma:fieldsID="63d70a2d39955c0b1563c11e0cba2b7f" ns2:_="" ns3:_="" ns4:_="">
    <xsd:import namespace="7182cb77-b31f-4111-831b-cda4b6a47247"/>
    <xsd:import namespace="ebc35acc-9dc8-4c00-9c3c-14ac5e4abd61"/>
    <xsd:import namespace="b2bbfd32-0178-4a01-9cde-0fcf75e00801"/>
    <xsd:element name="properties">
      <xsd:complexType>
        <xsd:sequence>
          <xsd:element name="documentManagement">
            <xsd:complexType>
              <xsd:all>
                <xsd:element ref="ns2:TaxCatchAll" minOccurs="0"/>
                <xsd:element ref="ns2:TaxCatchAllLabel" minOccurs="0"/>
                <xsd:element ref="ns2:p15144fad3be442bbc7e2b0f26e59a5e" minOccurs="0"/>
                <xsd:element ref="ns3:VosOutils" minOccurs="0"/>
                <xsd:element ref="ns3:Présentations_x0020_standards" minOccurs="0"/>
                <xsd:element ref="ns3:Affiches" minOccurs="0"/>
                <xsd:element ref="ns2:SharedWithUsers" minOccurs="0"/>
                <xsd:element ref="ns2:SharedWithDetails" minOccurs="0"/>
                <xsd:element ref="ns2:LastSharedByUser" minOccurs="0"/>
                <xsd:element ref="ns2:LastSharedByTime" minOccurs="0"/>
                <xsd:element ref="ns4:MediaServiceMetadata" minOccurs="0"/>
                <xsd:element ref="ns4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82cb77-b31f-4111-831b-cda4b6a47247" elementFormDefault="qualified">
    <xsd:import namespace="http://schemas.microsoft.com/office/2006/documentManagement/types"/>
    <xsd:import namespace="http://schemas.microsoft.com/office/infopath/2007/PartnerControls"/>
    <xsd:element name="TaxCatchAll" ma:index="8" nillable="true" ma:displayName="Taxonomy Catch All Column" ma:hidden="true" ma:list="{6325be42-2b87-43b4-8243-2da46f83bed7}" ma:internalName="TaxCatchAll" ma:showField="CatchAllData" ma:web="7182cb77-b31f-4111-831b-cda4b6a4724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9" nillable="true" ma:displayName="Taxonomy Catch All Column1" ma:hidden="true" ma:list="{6325be42-2b87-43b4-8243-2da46f83bed7}" ma:internalName="TaxCatchAllLabel" ma:readOnly="true" ma:showField="CatchAllDataLabel" ma:web="7182cb77-b31f-4111-831b-cda4b6a4724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15144fad3be442bbc7e2b0f26e59a5e" ma:index="10" nillable="true" ma:taxonomy="true" ma:internalName="p15144fad3be442bbc7e2b0f26e59a5e" ma:taxonomyFieldName="GFI_x0020_Keywords" ma:displayName="GFI Keywords" ma:default="" ma:fieldId="{915144fa-d3be-442b-bc7e-2b0f26e59a5e}" ma:taxonomyMulti="true" ma:sspId="dece1a9e-e829-42a2-80ca-4303f8678dea" ma:termSetId="a8000c20-c285-43d8-830e-9b1ec595d691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aredWithUsers" ma:index="15" nillable="true" ma:displayName="Partagé avec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Partagé avec dé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7" nillable="true" ma:displayName="Dernier partage par heure par utilisateu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8" nillable="true" ma:displayName="Dernier partage par heur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bc35acc-9dc8-4c00-9c3c-14ac5e4abd61" elementFormDefault="qualified">
    <xsd:import namespace="http://schemas.microsoft.com/office/2006/documentManagement/types"/>
    <xsd:import namespace="http://schemas.microsoft.com/office/infopath/2007/PartnerControls"/>
    <xsd:element name="VosOutils" ma:index="12" nillable="true" ma:displayName="VosOutils" ma:format="Dropdown" ma:internalName="VosOutils">
      <xsd:simpleType>
        <xsd:restriction base="dms:Choice">
          <xsd:enumeration value="Chiffres Clés"/>
          <xsd:enumeration value="Documents juridiques"/>
          <xsd:enumeration value="Nos offres"/>
          <xsd:enumeration value="Présentations standards"/>
          <xsd:enumeration value="Références"/>
          <xsd:enumeration value="Web Brand Center"/>
        </xsd:restriction>
      </xsd:simpleType>
    </xsd:element>
    <xsd:element name="Présentations_x0020_standards" ma:index="13" nillable="true" ma:displayName="TypeVosOutils" ma:format="Dropdown" ma:internalName="Pr_x00e9_sentations_x0020_standards">
      <xsd:simpleType>
        <xsd:restriction base="dms:Choice">
          <xsd:enumeration value="Présentations"/>
          <xsd:enumeration value="Carte d'identité"/>
          <xsd:enumeration value="Affiches"/>
          <xsd:enumeration value="Bureau électronique"/>
          <xsd:enumeration value="Calendrier"/>
          <xsd:enumeration value="Carte de visite"/>
          <xsd:enumeration value="Kit commercial"/>
          <xsd:enumeration value="Logos"/>
          <xsd:enumeration value="Messagerie"/>
          <xsd:enumeration value="Modèle Excel, Powerpoint, Word"/>
          <xsd:enumeration value="Mon avis"/>
          <xsd:enumeration value="Papier en-tête"/>
          <xsd:enumeration value="Passeport"/>
          <xsd:enumeration value="Process presse"/>
          <xsd:enumeration value="Videos"/>
          <xsd:enumeration value="Fiches"/>
          <xsd:enumeration value="Livres blancs"/>
        </xsd:restriction>
      </xsd:simpleType>
    </xsd:element>
    <xsd:element name="Affiches" ma:index="14" nillable="true" ma:displayName="SousTypesVosOutils" ma:default="Autres" ma:format="Dropdown" ma:internalName="Affiches">
      <xsd:simpleType>
        <xsd:restriction base="dms:Choice">
          <xsd:enumeration value="Affiches Corporate"/>
          <xsd:enumeration value="Affiches Métiers"/>
          <xsd:enumeration value="Affiches Secteurs"/>
          <xsd:enumeration value="Bureau électronique"/>
          <xsd:enumeration value="Calendrier"/>
          <xsd:enumeration value="Carte de visite"/>
          <xsd:enumeration value="Groupe"/>
          <xsd:enumeration value="Kit commercial"/>
          <xsd:enumeration value="Logos Insertion dans documents"/>
          <xsd:enumeration value="Logos Small"/>
          <xsd:enumeration value="Logos Medium"/>
          <xsd:enumeration value="Logos Large"/>
          <xsd:enumeration value="Logos avec fond transparent"/>
          <xsd:enumeration value="Logos Autres"/>
          <xsd:enumeration value="Modèle de signature de mail"/>
          <xsd:enumeration value="Modèle Excel"/>
          <xsd:enumeration value="Modèle Powerpoint"/>
          <xsd:enumeration value="Modèles Word - Unités NON certifiées ISO 9001"/>
          <xsd:enumeration value="Modèles Word - Unités certifiées ISO 9001"/>
          <xsd:enumeration value="Modèle Word - CV"/>
          <xsd:enumeration value="Papier en-tête Entité"/>
          <xsd:enumeration value="Passeport Logotype"/>
          <xsd:enumeration value="Process presse"/>
          <xsd:enumeration value="Videos"/>
          <xsd:enumeration value="Autres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2bbfd32-0178-4a01-9cde-0fcf75e0080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9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20" nillable="true" ma:displayName="MediaServiceFastMetadata" ma:description="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8ABAB35-FDC3-4DEE-AB9D-579CFAD490C5}">
  <ds:schemaRefs>
    <ds:schemaRef ds:uri="http://schemas.microsoft.com/office/2006/metadata/properties"/>
    <ds:schemaRef ds:uri="http://schemas.microsoft.com/office/infopath/2007/PartnerControls"/>
    <ds:schemaRef ds:uri="7182cb77-b31f-4111-831b-cda4b6a47247"/>
    <ds:schemaRef ds:uri="ebc35acc-9dc8-4c00-9c3c-14ac5e4abd61"/>
  </ds:schemaRefs>
</ds:datastoreItem>
</file>

<file path=customXml/itemProps2.xml><?xml version="1.0" encoding="utf-8"?>
<ds:datastoreItem xmlns:ds="http://schemas.openxmlformats.org/officeDocument/2006/customXml" ds:itemID="{FA09925D-8C23-4A63-A411-C506E25BA02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0A66D5A-AA5D-482B-BC44-DB419AC624F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82cb77-b31f-4111-831b-cda4b6a47247"/>
    <ds:schemaRef ds:uri="ebc35acc-9dc8-4c00-9c3c-14ac5e4abd61"/>
    <ds:schemaRef ds:uri="b2bbfd32-0178-4a01-9cde-0fcf75e0080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2901</TotalTime>
  <Words>5107</Words>
  <Application>Microsoft Office PowerPoint</Application>
  <PresentationFormat>Format A4 (210 x 297 mm)</PresentationFormat>
  <Paragraphs>984</Paragraphs>
  <Slides>77</Slides>
  <Notes>2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77</vt:i4>
      </vt:variant>
    </vt:vector>
  </HeadingPairs>
  <TitlesOfParts>
    <vt:vector size="78" baseType="lpstr">
      <vt:lpstr>Thème Office</vt:lpstr>
      <vt:lpstr>Formation docker CapCloud</vt:lpstr>
      <vt:lpstr>Objectif de la formation</vt:lpstr>
      <vt:lpstr>Les containers</vt:lpstr>
      <vt:lpstr>Petit historique : dépendences</vt:lpstr>
      <vt:lpstr>Petit historique : dépendences (suite)</vt:lpstr>
      <vt:lpstr>Hyperviseur vs Container</vt:lpstr>
      <vt:lpstr>Hyperviseur vs Container (suite)</vt:lpstr>
      <vt:lpstr>Container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Docker</vt:lpstr>
      <vt:lpstr>Plateforme docker et son historique</vt:lpstr>
      <vt:lpstr>Plateforme docker sur le web</vt:lpstr>
      <vt:lpstr>Présentation PowerPoint</vt:lpstr>
      <vt:lpstr>Présentation PowerPoint</vt:lpstr>
      <vt:lpstr>Travaux Pratiques</vt:lpstr>
      <vt:lpstr>Récupération des TPs</vt:lpstr>
      <vt:lpstr>Docker CLI</vt:lpstr>
      <vt:lpstr>Docker CLI (suite)</vt:lpstr>
      <vt:lpstr>Docker CLI (suite et fin)</vt:lpstr>
      <vt:lpstr>Architecture docker</vt:lpstr>
      <vt:lpstr>Architecture de container</vt:lpstr>
      <vt:lpstr>Présentation PowerPoint</vt:lpstr>
      <vt:lpstr>Présentation PowerPoint</vt:lpstr>
      <vt:lpstr>Présentation PowerPoint</vt:lpstr>
      <vt:lpstr>Présentation PowerPoint</vt:lpstr>
      <vt:lpstr>Objets</vt:lpstr>
      <vt:lpstr>Images</vt:lpstr>
      <vt:lpstr>docker pull hello-world</vt:lpstr>
      <vt:lpstr>Image et Container</vt:lpstr>
      <vt:lpstr>Présentation PowerPoint</vt:lpstr>
      <vt:lpstr>Docker en mode détaché et/ou interactif</vt:lpstr>
      <vt:lpstr> Politique de redémarrage</vt:lpstr>
      <vt:lpstr>Architecture détaillée</vt:lpstr>
      <vt:lpstr>Registries</vt:lpstr>
      <vt:lpstr>Dockerfile</vt:lpstr>
      <vt:lpstr>Dockerfile – instructions principales https://docs.docker.com/engine/reference/builder/#from</vt:lpstr>
      <vt:lpstr>ADD vs COPY</vt:lpstr>
      <vt:lpstr>RUN vs CMD</vt:lpstr>
      <vt:lpstr>Best practices</vt:lpstr>
      <vt:lpstr>CMD vs ENTRYPOINT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docker build</vt:lpstr>
      <vt:lpstr>docker build (suite)</vt:lpstr>
      <vt:lpstr>Docker attach</vt:lpstr>
      <vt:lpstr>docker network</vt:lpstr>
      <vt:lpstr>docker network (host) https://docs.docker.com/network/host/</vt:lpstr>
      <vt:lpstr>docker network (bridge) https://docs.docker.com/network/bridge/</vt:lpstr>
      <vt:lpstr>docker network (overlay) https://docs.docker.com/network/overlay/</vt:lpstr>
      <vt:lpstr>docker network (macvlan) https://docs.docker.com/network/overlay/</vt:lpstr>
      <vt:lpstr>docker et exposition des ports</vt:lpstr>
      <vt:lpstr> Le stockage</vt:lpstr>
      <vt:lpstr> Stockage : bind mounts</vt:lpstr>
      <vt:lpstr> Stockage : volumes</vt:lpstr>
      <vt:lpstr> Stockage : tmpfs</vt:lpstr>
      <vt:lpstr> Build multi-stage</vt:lpstr>
      <vt:lpstr>Se créer un identifiant dockerid</vt:lpstr>
      <vt:lpstr>Publier les images sur une registry</vt:lpstr>
      <vt:lpstr>No registry ? No problem</vt:lpstr>
      <vt:lpstr>Présentation PowerPoint</vt:lpstr>
      <vt:lpstr>Présentation PowerPoint</vt:lpstr>
      <vt:lpstr>Présentation PowerPoint</vt:lpstr>
      <vt:lpstr>Présentation PowerPoint</vt:lpstr>
      <vt:lpstr>Diagnostiquer les containers</vt:lpstr>
      <vt:lpstr> docker-compose</vt:lpstr>
      <vt:lpstr>Présentation PowerPoint</vt:lpstr>
      <vt:lpstr>Présentation PowerPoint</vt:lpstr>
      <vt:lpstr>Julien CANON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Formation docker CapCloud</dc:title>
  <dc:creator>Canon Julien</dc:creator>
  <cp:lastModifiedBy>Canon Julien</cp:lastModifiedBy>
  <cp:revision>838</cp:revision>
  <dcterms:created xsi:type="dcterms:W3CDTF">2020-06-03T14:45:53Z</dcterms:created>
  <dcterms:modified xsi:type="dcterms:W3CDTF">2020-07-02T08:32:05Z</dcterms:modified>
</cp:coreProperties>
</file>